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5"/>
  </p:notesMasterIdLst>
  <p:sldIdLst>
    <p:sldId id="274" r:id="rId2"/>
    <p:sldId id="276" r:id="rId3"/>
    <p:sldId id="258" r:id="rId4"/>
    <p:sldId id="280" r:id="rId5"/>
    <p:sldId id="260" r:id="rId6"/>
    <p:sldId id="283" r:id="rId7"/>
    <p:sldId id="261" r:id="rId8"/>
    <p:sldId id="269" r:id="rId9"/>
    <p:sldId id="270" r:id="rId10"/>
    <p:sldId id="286" r:id="rId11"/>
    <p:sldId id="275" r:id="rId12"/>
    <p:sldId id="282" r:id="rId13"/>
    <p:sldId id="289" r:id="rId14"/>
    <p:sldId id="277" r:id="rId15"/>
    <p:sldId id="284" r:id="rId16"/>
    <p:sldId id="278" r:id="rId17"/>
    <p:sldId id="268" r:id="rId18"/>
    <p:sldId id="263" r:id="rId19"/>
    <p:sldId id="279" r:id="rId20"/>
    <p:sldId id="266" r:id="rId21"/>
    <p:sldId id="271" r:id="rId22"/>
    <p:sldId id="281" r:id="rId23"/>
    <p:sldId id="267"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24"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282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FF0000"/>
                </a:solidFill>
                <a:latin typeface="+mn-lt"/>
                <a:ea typeface="+mn-ea"/>
                <a:cs typeface="+mn-cs"/>
              </a:defRPr>
            </a:pPr>
            <a:r>
              <a:rPr lang="en-US" sz="1800" dirty="0">
                <a:solidFill>
                  <a:srgbClr val="0000FF"/>
                </a:solidFill>
              </a:rPr>
              <a:t>Fund </a:t>
            </a:r>
            <a:r>
              <a:rPr lang="en-US" sz="1800" dirty="0" smtClean="0">
                <a:solidFill>
                  <a:srgbClr val="0000FF"/>
                </a:solidFill>
              </a:rPr>
              <a:t>Investments </a:t>
            </a:r>
            <a:r>
              <a:rPr lang="en-US" sz="1800" dirty="0">
                <a:solidFill>
                  <a:srgbClr val="0000FF"/>
                </a:solidFill>
              </a:rPr>
              <a:t>as at 30-Jun-22</a:t>
            </a:r>
          </a:p>
        </c:rich>
      </c:tx>
      <c:layout>
        <c:manualLayout>
          <c:xMode val="edge"/>
          <c:yMode val="edge"/>
          <c:x val="0.34822351782897992"/>
          <c:y val="1.7391343031273633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rgbClr val="FF0000"/>
              </a:solidFill>
              <a:latin typeface="+mn-lt"/>
              <a:ea typeface="+mn-ea"/>
              <a:cs typeface="+mn-cs"/>
            </a:defRPr>
          </a:pPr>
          <a:endParaRPr lang="en-US"/>
        </a:p>
      </c:txPr>
    </c:title>
    <c:autoTitleDeleted val="0"/>
    <c:plotArea>
      <c:layout>
        <c:manualLayout>
          <c:layoutTarget val="inner"/>
          <c:xMode val="edge"/>
          <c:yMode val="edge"/>
          <c:x val="0.30348344018589546"/>
          <c:y val="0.24427198718804216"/>
          <c:w val="0.34866714260384296"/>
          <c:h val="0.66483606922016103"/>
        </c:manualLayout>
      </c:layout>
      <c:pieChart>
        <c:varyColors val="1"/>
        <c:ser>
          <c:idx val="0"/>
          <c:order val="0"/>
          <c:tx>
            <c:strRef>
              <c:f>Sheet2!$D$2</c:f>
              <c:strCache>
                <c:ptCount val="1"/>
                <c:pt idx="0">
                  <c:v>Fund Value as at 30-Jun-22</c:v>
                </c:pt>
              </c:strCache>
            </c:strRef>
          </c:tx>
          <c:explosion val="9"/>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Pt>
            <c:idx val="8"/>
            <c:bubble3D val="0"/>
            <c:spPr>
              <a:solidFill>
                <a:schemeClr val="accent3">
                  <a:lumMod val="60000"/>
                </a:schemeClr>
              </a:solidFill>
              <a:ln w="19050">
                <a:solidFill>
                  <a:schemeClr val="lt1"/>
                </a:solidFill>
              </a:ln>
              <a:effectLst/>
            </c:spPr>
          </c:dPt>
          <c:dLbls>
            <c:dLbl>
              <c:idx val="0"/>
              <c:layout>
                <c:manualLayout>
                  <c:x val="-0.25582022864884579"/>
                  <c:y val="-0.21964142678153825"/>
                </c:manualLayout>
              </c:layout>
              <c:showLegendKey val="0"/>
              <c:showVal val="1"/>
              <c:showCatName val="1"/>
              <c:showSerName val="0"/>
              <c:showPercent val="1"/>
              <c:showBubbleSize val="0"/>
              <c:extLst>
                <c:ext xmlns:c15="http://schemas.microsoft.com/office/drawing/2012/chart" uri="{CE6537A1-D6FC-4f65-9D91-7224C49458BB}">
                  <c15:layout/>
                </c:ext>
              </c:extLst>
            </c:dLbl>
            <c:dLbl>
              <c:idx val="1"/>
              <c:layout>
                <c:manualLayout>
                  <c:x val="0.12049562791044915"/>
                  <c:y val="-0.15552204279549806"/>
                </c:manualLayout>
              </c:layout>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0.10769991694429669"/>
                  <c:y val="-4.7322167356199117E-2"/>
                </c:manualLayout>
              </c:layout>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5115076476571759"/>
                  <c:y val="6.4664353396503407E-2"/>
                </c:manualLayout>
              </c:layout>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0.1372640518252749"/>
                  <c:y val="-9.4570374202983962E-2"/>
                </c:manualLayout>
              </c:layout>
              <c:showLegendKey val="0"/>
              <c:showVal val="1"/>
              <c:showCatName val="1"/>
              <c:showSerName val="0"/>
              <c:showPercent val="1"/>
              <c:showBubbleSize val="0"/>
              <c:extLst>
                <c:ext xmlns:c15="http://schemas.microsoft.com/office/drawing/2012/chart" uri="{CE6537A1-D6FC-4f65-9D91-7224C49458BB}">
                  <c15:layout/>
                </c:ext>
              </c:extLst>
            </c:dLbl>
            <c:dLbl>
              <c:idx val="5"/>
              <c:layout>
                <c:manualLayout>
                  <c:x val="4.0196394075981967E-2"/>
                  <c:y val="-4.6710262912051251E-3"/>
                </c:manualLayout>
              </c:layout>
              <c:showLegendKey val="0"/>
              <c:showVal val="1"/>
              <c:showCatName val="1"/>
              <c:showSerName val="0"/>
              <c:showPercent val="1"/>
              <c:showBubbleSize val="0"/>
              <c:extLst>
                <c:ext xmlns:c15="http://schemas.microsoft.com/office/drawing/2012/chart" uri="{CE6537A1-D6FC-4f65-9D91-7224C49458BB}">
                  <c15:layout/>
                </c:ext>
              </c:extLst>
            </c:dLbl>
            <c:dLbl>
              <c:idx val="6"/>
              <c:layout>
                <c:manualLayout>
                  <c:x val="-4.6636573567348523E-2"/>
                  <c:y val="-0.20243368764890743"/>
                </c:manualLayout>
              </c:layout>
              <c:showLegendKey val="0"/>
              <c:showVal val="1"/>
              <c:showCatName val="1"/>
              <c:showSerName val="0"/>
              <c:showPercent val="1"/>
              <c:showBubbleSize val="0"/>
              <c:extLst>
                <c:ext xmlns:c15="http://schemas.microsoft.com/office/drawing/2012/chart" uri="{CE6537A1-D6FC-4f65-9D91-7224C49458BB}">
                  <c15:layout/>
                </c:ext>
              </c:extLst>
            </c:dLbl>
            <c:dLbl>
              <c:idx val="7"/>
              <c:layout>
                <c:manualLayout>
                  <c:x val="-0.25719735575561975"/>
                  <c:y val="0.66593550614493191"/>
                </c:manualLayout>
              </c:layout>
              <c:showLegendKey val="0"/>
              <c:showVal val="1"/>
              <c:showCatName val="1"/>
              <c:showSerName val="0"/>
              <c:showPercent val="1"/>
              <c:showBubbleSize val="0"/>
              <c:extLst>
                <c:ext xmlns:c15="http://schemas.microsoft.com/office/drawing/2012/chart" uri="{CE6537A1-D6FC-4f65-9D91-7224C49458BB}">
                  <c15:layout/>
                </c:ext>
              </c:extLst>
            </c:dLbl>
            <c:dLbl>
              <c:idx val="8"/>
              <c:layout>
                <c:manualLayout>
                  <c:x val="-3.1017506010497745E-2"/>
                  <c:y val="-7.00451133488698E-2"/>
                </c:manualLayout>
              </c:layout>
              <c:showLegendKey val="0"/>
              <c:showVal val="1"/>
              <c:showCatName val="1"/>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rgbClr val="0000FF"/>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Sheet2!$C$3:$C$11</c:f>
              <c:strCache>
                <c:ptCount val="9"/>
                <c:pt idx="0">
                  <c:v>Bank Balances</c:v>
                </c:pt>
                <c:pt idx="1">
                  <c:v>Call Deposits</c:v>
                </c:pt>
                <c:pt idx="2">
                  <c:v>Fixed Deposits</c:v>
                </c:pt>
                <c:pt idx="3">
                  <c:v>Corporate Bonds</c:v>
                </c:pt>
                <c:pt idx="4">
                  <c:v>Equities</c:v>
                </c:pt>
                <c:pt idx="5">
                  <c:v>Offshore </c:v>
                </c:pt>
                <c:pt idx="6">
                  <c:v>Treasury Bonds </c:v>
                </c:pt>
                <c:pt idx="7">
                  <c:v>Treasury Bills</c:v>
                </c:pt>
                <c:pt idx="8">
                  <c:v>Property</c:v>
                </c:pt>
              </c:strCache>
            </c:strRef>
          </c:cat>
          <c:val>
            <c:numRef>
              <c:f>Sheet2!$D$3:$D$11</c:f>
              <c:numCache>
                <c:formatCode>#,##0</c:formatCode>
                <c:ptCount val="9"/>
                <c:pt idx="0" formatCode="#,##0.00">
                  <c:v>1677305.3</c:v>
                </c:pt>
                <c:pt idx="1">
                  <c:v>281975904.60000002</c:v>
                </c:pt>
                <c:pt idx="2">
                  <c:v>82811634.549999997</c:v>
                </c:pt>
                <c:pt idx="3">
                  <c:v>8914585.8000000007</c:v>
                </c:pt>
                <c:pt idx="4">
                  <c:v>3880865155.6999998</c:v>
                </c:pt>
                <c:pt idx="5">
                  <c:v>277471092.60000002</c:v>
                </c:pt>
                <c:pt idx="6">
                  <c:v>9608061000</c:v>
                </c:pt>
                <c:pt idx="7">
                  <c:v>64100000</c:v>
                </c:pt>
                <c:pt idx="8">
                  <c:v>1710000000</c:v>
                </c:pt>
              </c:numCache>
            </c:numRef>
          </c:val>
        </c:ser>
        <c:ser>
          <c:idx val="1"/>
          <c:order val="1"/>
          <c:tx>
            <c:strRef>
              <c:f>Sheet2!$E$2</c:f>
              <c:strCache>
                <c:ptCount val="1"/>
                <c:pt idx="0">
                  <c:v>Ratio</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Pt>
            <c:idx val="6"/>
            <c:bubble3D val="0"/>
            <c:spPr>
              <a:solidFill>
                <a:schemeClr val="accent1">
                  <a:lumMod val="60000"/>
                </a:schemeClr>
              </a:solidFill>
              <a:ln w="19050">
                <a:solidFill>
                  <a:schemeClr val="lt1"/>
                </a:solidFill>
              </a:ln>
              <a:effectLst/>
            </c:spPr>
          </c:dPt>
          <c:dPt>
            <c:idx val="7"/>
            <c:bubble3D val="0"/>
            <c:spPr>
              <a:solidFill>
                <a:schemeClr val="accent2">
                  <a:lumMod val="60000"/>
                </a:schemeClr>
              </a:solidFill>
              <a:ln w="19050">
                <a:solidFill>
                  <a:schemeClr val="lt1"/>
                </a:solidFill>
              </a:ln>
              <a:effectLst/>
            </c:spPr>
          </c:dPt>
          <c:dPt>
            <c:idx val="8"/>
            <c:bubble3D val="0"/>
            <c:spPr>
              <a:solidFill>
                <a:schemeClr val="accent3">
                  <a:lumMod val="60000"/>
                </a:schemeClr>
              </a:solidFill>
              <a:ln w="19050">
                <a:solidFill>
                  <a:schemeClr val="lt1"/>
                </a:solidFill>
              </a:ln>
              <a:effectLst/>
            </c:spPr>
          </c:dPt>
          <c:cat>
            <c:strRef>
              <c:f>Sheet2!$C$3:$C$11</c:f>
              <c:strCache>
                <c:ptCount val="9"/>
                <c:pt idx="0">
                  <c:v>Bank Balances</c:v>
                </c:pt>
                <c:pt idx="1">
                  <c:v>Call Deposits</c:v>
                </c:pt>
                <c:pt idx="2">
                  <c:v>Fixed Deposits</c:v>
                </c:pt>
                <c:pt idx="3">
                  <c:v>Corporate Bonds</c:v>
                </c:pt>
                <c:pt idx="4">
                  <c:v>Equities</c:v>
                </c:pt>
                <c:pt idx="5">
                  <c:v>Offshore </c:v>
                </c:pt>
                <c:pt idx="6">
                  <c:v>Treasury Bonds </c:v>
                </c:pt>
                <c:pt idx="7">
                  <c:v>Treasury Bills</c:v>
                </c:pt>
                <c:pt idx="8">
                  <c:v>Property</c:v>
                </c:pt>
              </c:strCache>
            </c:strRef>
          </c:cat>
          <c:val>
            <c:numRef>
              <c:f>Sheet2!$E$3:$E$11</c:f>
              <c:numCache>
                <c:formatCode>0.00000%</c:formatCode>
                <c:ptCount val="9"/>
                <c:pt idx="0">
                  <c:v>1E-4</c:v>
                </c:pt>
                <c:pt idx="1">
                  <c:v>1.77E-2</c:v>
                </c:pt>
                <c:pt idx="2">
                  <c:v>5.9999999999999995E-4</c:v>
                </c:pt>
                <c:pt idx="3">
                  <c:v>0.24379999999999999</c:v>
                </c:pt>
                <c:pt idx="4">
                  <c:v>5.1999999999999998E-3</c:v>
                </c:pt>
                <c:pt idx="5">
                  <c:v>1.7399999999999999E-2</c:v>
                </c:pt>
                <c:pt idx="6">
                  <c:v>0.60367777371314324</c:v>
                </c:pt>
                <c:pt idx="7">
                  <c:v>4.0274250231147031E-3</c:v>
                </c:pt>
                <c:pt idx="8">
                  <c:v>0.1074</c:v>
                </c:pt>
              </c:numCache>
            </c:numRef>
          </c:val>
        </c:ser>
        <c:dLbls>
          <c:showLegendKey val="0"/>
          <c:showVal val="0"/>
          <c:showCatName val="0"/>
          <c:showSerName val="0"/>
          <c:showPercent val="0"/>
          <c:showBubbleSize val="0"/>
          <c:showLeaderLines val="1"/>
        </c:dLbls>
        <c:firstSliceAng val="63"/>
      </c:pieChart>
      <c:spPr>
        <a:noFill/>
        <a:ln>
          <a:noFill/>
        </a:ln>
        <a:effectLst/>
      </c:spPr>
    </c:plotArea>
    <c:plotVisOnly val="1"/>
    <c:dispBlanksAs val="gap"/>
    <c:showDLblsOverMax val="0"/>
  </c:chart>
  <c:spPr>
    <a:noFill/>
    <a:ln w="28575">
      <a:solidFill>
        <a:schemeClr val="tx1"/>
      </a:solid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Sheet1!$C$15:$C$16</c:f>
              <c:strCache>
                <c:ptCount val="2"/>
                <c:pt idx="0">
                  <c:v>CONTRIBUTION</c:v>
                </c:pt>
                <c:pt idx="1">
                  <c:v>FOR THE YEAR</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Sheet1!$B$17:$B$21</c:f>
              <c:strCache>
                <c:ptCount val="5"/>
                <c:pt idx="0">
                  <c:v>July 17-June 18</c:v>
                </c:pt>
                <c:pt idx="1">
                  <c:v>July 18-June 19</c:v>
                </c:pt>
                <c:pt idx="2">
                  <c:v>July 19-June 20</c:v>
                </c:pt>
                <c:pt idx="3">
                  <c:v>July 20-June 21</c:v>
                </c:pt>
                <c:pt idx="4">
                  <c:v>July 21-June 22</c:v>
                </c:pt>
              </c:strCache>
            </c:strRef>
          </c:cat>
          <c:val>
            <c:numRef>
              <c:f>Sheet1!$C$17:$C$21</c:f>
              <c:numCache>
                <c:formatCode>_(* #,##0_);_(* \(#,##0\);_(* "-"_);_(@_)</c:formatCode>
                <c:ptCount val="5"/>
                <c:pt idx="0">
                  <c:v>1031608000</c:v>
                </c:pt>
                <c:pt idx="1">
                  <c:v>1057534000</c:v>
                </c:pt>
                <c:pt idx="2">
                  <c:v>1060342000</c:v>
                </c:pt>
                <c:pt idx="3">
                  <c:v>1318147000</c:v>
                </c:pt>
                <c:pt idx="4">
                  <c:v>1194787000</c:v>
                </c:pt>
              </c:numCache>
            </c:numRef>
          </c:val>
        </c:ser>
        <c:ser>
          <c:idx val="1"/>
          <c:order val="1"/>
          <c:tx>
            <c:strRef>
              <c:f>Sheet1!$D$15:$D$16</c:f>
              <c:strCache>
                <c:ptCount val="2"/>
                <c:pt idx="0">
                  <c:v>CONTRIBUTIONS </c:v>
                </c:pt>
                <c:pt idx="1">
                  <c:v>REMITTED</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Sheet1!$B$17:$B$21</c:f>
              <c:strCache>
                <c:ptCount val="5"/>
                <c:pt idx="0">
                  <c:v>July 17-June 18</c:v>
                </c:pt>
                <c:pt idx="1">
                  <c:v>July 18-June 19</c:v>
                </c:pt>
                <c:pt idx="2">
                  <c:v>July 19-June 20</c:v>
                </c:pt>
                <c:pt idx="3">
                  <c:v>July 20-June 21</c:v>
                </c:pt>
                <c:pt idx="4">
                  <c:v>July 21-June 22</c:v>
                </c:pt>
              </c:strCache>
            </c:strRef>
          </c:cat>
          <c:val>
            <c:numRef>
              <c:f>Sheet1!$D$17:$D$21</c:f>
              <c:numCache>
                <c:formatCode>_(* #,##0_);_(* \(#,##0\);_(* "-"_);_(@_)</c:formatCode>
                <c:ptCount val="5"/>
                <c:pt idx="0">
                  <c:v>102804000</c:v>
                </c:pt>
                <c:pt idx="1">
                  <c:v>173826000</c:v>
                </c:pt>
                <c:pt idx="2">
                  <c:v>521485000</c:v>
                </c:pt>
                <c:pt idx="3">
                  <c:v>555139000</c:v>
                </c:pt>
                <c:pt idx="4">
                  <c:v>469236000</c:v>
                </c:pt>
              </c:numCache>
            </c:numRef>
          </c:val>
        </c:ser>
        <c:ser>
          <c:idx val="2"/>
          <c:order val="2"/>
          <c:tx>
            <c:strRef>
              <c:f>Sheet1!$E$15:$E$16</c:f>
              <c:strCache>
                <c:ptCount val="2"/>
                <c:pt idx="0">
                  <c:v>BENEFITS </c:v>
                </c:pt>
                <c:pt idx="1">
                  <c:v>PAID</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8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Sheet1!$B$17:$B$21</c:f>
              <c:strCache>
                <c:ptCount val="5"/>
                <c:pt idx="0">
                  <c:v>July 17-June 18</c:v>
                </c:pt>
                <c:pt idx="1">
                  <c:v>July 18-June 19</c:v>
                </c:pt>
                <c:pt idx="2">
                  <c:v>July 19-June 20</c:v>
                </c:pt>
                <c:pt idx="3">
                  <c:v>July 20-June 21</c:v>
                </c:pt>
                <c:pt idx="4">
                  <c:v>July 21-June 22</c:v>
                </c:pt>
              </c:strCache>
            </c:strRef>
          </c:cat>
          <c:val>
            <c:numRef>
              <c:f>Sheet1!$E$17:$E$21</c:f>
              <c:numCache>
                <c:formatCode>_(* #,##0_);_(* \(#,##0\);_(* "-"_);_(@_)</c:formatCode>
                <c:ptCount val="5"/>
                <c:pt idx="0">
                  <c:v>1033081000</c:v>
                </c:pt>
                <c:pt idx="1">
                  <c:v>1180028000</c:v>
                </c:pt>
                <c:pt idx="2">
                  <c:v>1062475000</c:v>
                </c:pt>
                <c:pt idx="3">
                  <c:v>1167371000</c:v>
                </c:pt>
                <c:pt idx="4">
                  <c:v>1437596000</c:v>
                </c:pt>
              </c:numCache>
            </c:numRef>
          </c:val>
        </c:ser>
        <c:dLbls>
          <c:dLblPos val="outEnd"/>
          <c:showLegendKey val="0"/>
          <c:showVal val="1"/>
          <c:showCatName val="0"/>
          <c:showSerName val="0"/>
          <c:showPercent val="0"/>
          <c:showBubbleSize val="0"/>
        </c:dLbls>
        <c:gapWidth val="444"/>
        <c:overlap val="-90"/>
        <c:axId val="363797264"/>
        <c:axId val="363797656"/>
      </c:barChart>
      <c:catAx>
        <c:axId val="3637972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363797656"/>
        <c:crosses val="autoZero"/>
        <c:auto val="1"/>
        <c:lblAlgn val="ctr"/>
        <c:lblOffset val="100"/>
        <c:noMultiLvlLbl val="0"/>
      </c:catAx>
      <c:valAx>
        <c:axId val="363797656"/>
        <c:scaling>
          <c:orientation val="minMax"/>
        </c:scaling>
        <c:delete val="1"/>
        <c:axPos val="l"/>
        <c:numFmt formatCode="_(* #,##0_);_(* \(#,##0\);_(* &quot;-&quot;_);_(@_)" sourceLinked="1"/>
        <c:majorTickMark val="none"/>
        <c:minorTickMark val="none"/>
        <c:tickLblPos val="nextTo"/>
        <c:crossAx val="36379726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0.5</cdr:x>
      <cdr:y>0.22034</cdr:y>
    </cdr:from>
    <cdr:to>
      <cdr:x>0.53582</cdr:x>
      <cdr:y>0.30216</cdr:y>
    </cdr:to>
    <cdr:cxnSp macro="">
      <cdr:nvCxnSpPr>
        <cdr:cNvPr id="8" name="Straight Connector 7"/>
        <cdr:cNvCxnSpPr/>
      </cdr:nvCxnSpPr>
      <cdr:spPr>
        <a:xfrm xmlns:a="http://schemas.openxmlformats.org/drawingml/2006/main" flipH="1" flipV="1">
          <a:off x="4286280" y="990600"/>
          <a:ext cx="307069" cy="36784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0.48539</cdr:x>
      <cdr:y>0.82871</cdr:y>
    </cdr:from>
    <cdr:to>
      <cdr:x>0.51236</cdr:x>
      <cdr:y>0.90405</cdr:y>
    </cdr:to>
    <cdr:cxnSp macro="">
      <cdr:nvCxnSpPr>
        <cdr:cNvPr id="6" name="Straight Connector 5"/>
        <cdr:cNvCxnSpPr/>
      </cdr:nvCxnSpPr>
      <cdr:spPr>
        <a:xfrm xmlns:a="http://schemas.openxmlformats.org/drawingml/2006/main" flipV="1">
          <a:off x="4114800" y="4191001"/>
          <a:ext cx="228600" cy="38100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638" tIns="46819" rIns="93638" bIns="4681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638" tIns="46819" rIns="93638" bIns="46819" rtlCol="0"/>
          <a:lstStyle>
            <a:lvl1pPr algn="r">
              <a:defRPr sz="1200"/>
            </a:lvl1pPr>
          </a:lstStyle>
          <a:p>
            <a:fld id="{333CFABA-9D8F-47C8-B788-CAE5ACE40DA9}" type="datetimeFigureOut">
              <a:rPr lang="en-US" smtClean="0"/>
              <a:pPr/>
              <a:t>01-Dec-22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638" tIns="46819" rIns="93638" bIns="46819"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638" tIns="46819" rIns="93638" bIns="4681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638" tIns="46819" rIns="93638" bIns="4681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638" tIns="46819" rIns="93638" bIns="46819" rtlCol="0" anchor="b"/>
          <a:lstStyle>
            <a:lvl1pPr algn="r">
              <a:defRPr sz="1200"/>
            </a:lvl1pPr>
          </a:lstStyle>
          <a:p>
            <a:fld id="{08F0933E-6BB1-411C-BAF8-7FBC7062D89C}" type="slidenum">
              <a:rPr lang="en-US" smtClean="0"/>
              <a:pPr/>
              <a:t>‹#›</a:t>
            </a:fld>
            <a:endParaRPr lang="en-US" dirty="0"/>
          </a:p>
        </p:txBody>
      </p:sp>
    </p:spTree>
    <p:extLst>
      <p:ext uri="{BB962C8B-B14F-4D97-AF65-F5344CB8AC3E}">
        <p14:creationId xmlns:p14="http://schemas.microsoft.com/office/powerpoint/2010/main" val="407271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B6C532-5144-418F-A43D-5A2E08105DC7}" type="slidenum">
              <a:rPr lang="en-US" smtClean="0"/>
              <a:pPr/>
              <a:t>1</a:t>
            </a:fld>
            <a:endParaRPr lang="en-US" dirty="0"/>
          </a:p>
        </p:txBody>
      </p:sp>
    </p:spTree>
    <p:extLst>
      <p:ext uri="{BB962C8B-B14F-4D97-AF65-F5344CB8AC3E}">
        <p14:creationId xmlns:p14="http://schemas.microsoft.com/office/powerpoint/2010/main" val="4050235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F0933E-6BB1-411C-BAF8-7FBC7062D89C}" type="slidenum">
              <a:rPr lang="en-US" smtClean="0"/>
              <a:pPr/>
              <a:t>8</a:t>
            </a:fld>
            <a:endParaRPr lang="en-US" dirty="0"/>
          </a:p>
        </p:txBody>
      </p:sp>
    </p:spTree>
    <p:extLst>
      <p:ext uri="{BB962C8B-B14F-4D97-AF65-F5344CB8AC3E}">
        <p14:creationId xmlns:p14="http://schemas.microsoft.com/office/powerpoint/2010/main" val="2818597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120B34-6257-4105-A546-F440C469BA8C}" type="datetime1">
              <a:rPr lang="en-US" smtClean="0"/>
              <a:t>01-Dec-22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30C59A-F6B1-4D62-8EA0-372530FAE3F8}" type="datetime1">
              <a:rPr lang="en-US" smtClean="0"/>
              <a:t>01-Dec-22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1A83B-A4A0-4676-929E-C9360A4BC11E}" type="datetime1">
              <a:rPr lang="en-US" smtClean="0"/>
              <a:t>01-Dec-22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BAB807-094B-4D98-A0F8-322D61998B54}" type="datetime1">
              <a:rPr lang="en-US" smtClean="0"/>
              <a:t>01-Dec-22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D5216-E03E-49E6-A4CC-FAAE2ED63993}" type="datetime1">
              <a:rPr lang="en-US" smtClean="0"/>
              <a:t>01-Dec-22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A5C95F-D1B2-45DF-B8D4-FE0420A4C118}" type="datetime1">
              <a:rPr lang="en-US" smtClean="0"/>
              <a:t>01-Dec-22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977682-9DDE-4EA2-8182-45691B9FB41C}" type="datetime1">
              <a:rPr lang="en-US" smtClean="0"/>
              <a:t>01-Dec-22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BD014-C8E7-4F5B-8449-55EA7CB2E494}" type="datetime1">
              <a:rPr lang="en-US" smtClean="0"/>
              <a:t>01-Dec-22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551450-2BBE-48F1-87A4-292DB9779CDC}" type="datetime1">
              <a:rPr lang="en-US" smtClean="0"/>
              <a:t>01-Dec-22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74F98-8C7C-437B-B125-5EE2EF9F4D62}" type="datetime1">
              <a:rPr lang="en-US" smtClean="0"/>
              <a:t>01-Dec-22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D6BA9-3EC5-48E8-8CB4-75BF5E451066}" type="datetime1">
              <a:rPr lang="en-US" smtClean="0"/>
              <a:t>01-Dec-22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0452FC-799B-4390-8AC7-A381815F634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43C28C-CC02-428E-B388-C3AC4A2FFB26}" type="datetime1">
              <a:rPr lang="en-US" smtClean="0"/>
              <a:t>01-Dec-22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452FC-799B-4390-8AC7-A381815F634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19" y="304800"/>
            <a:ext cx="8643998" cy="6000792"/>
          </a:xfrm>
          <a:ln>
            <a:solidFill>
              <a:schemeClr val="tx1"/>
            </a:solidFill>
          </a:ln>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lang="en-US"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lang="en-US"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lang="en-US"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r>
              <a:rPr lang="en-US" sz="3600" b="1" spc="50" dirty="0" smtClean="0">
                <a:ln w="11430"/>
                <a:solidFill>
                  <a:srgbClr val="0000FF"/>
                </a:solidFill>
                <a:effectLst>
                  <a:outerShdw blurRad="76200" dist="50800" dir="5400000" algn="tl" rotWithShape="0">
                    <a:srgbClr val="000000">
                      <a:alpha val="65000"/>
                    </a:srgbClr>
                  </a:outerShdw>
                </a:effectLst>
                <a:latin typeface="Berlin Sans FB" pitchFamily="34" charset="0"/>
              </a:rPr>
              <a:t>UNIVERSITY OF NAIROBI </a:t>
            </a:r>
            <a:br>
              <a:rPr lang="en-US" sz="3600" b="1" spc="50" dirty="0" smtClean="0">
                <a:ln w="11430"/>
                <a:solidFill>
                  <a:srgbClr val="0000FF"/>
                </a:solidFill>
                <a:effectLst>
                  <a:outerShdw blurRad="76200" dist="50800" dir="5400000" algn="tl" rotWithShape="0">
                    <a:srgbClr val="000000">
                      <a:alpha val="65000"/>
                    </a:srgbClr>
                  </a:outerShdw>
                </a:effectLst>
                <a:latin typeface="Berlin Sans FB" pitchFamily="34" charset="0"/>
              </a:rPr>
            </a:br>
            <a:r>
              <a:rPr lang="en-US" sz="3600" b="1" spc="50" dirty="0" smtClean="0">
                <a:ln w="11430"/>
                <a:solidFill>
                  <a:srgbClr val="0000FF"/>
                </a:solidFill>
                <a:effectLst>
                  <a:outerShdw blurRad="76200" dist="50800" dir="5400000" algn="tl" rotWithShape="0">
                    <a:srgbClr val="000000">
                      <a:alpha val="65000"/>
                    </a:srgbClr>
                  </a:outerShdw>
                </a:effectLst>
                <a:latin typeface="Berlin Sans FB" pitchFamily="34" charset="0"/>
              </a:rPr>
              <a:t>PENSION SCHEME 2007 </a:t>
            </a:r>
            <a: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lang="en-US" sz="22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lang="en-US" sz="22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sz="56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ANNUAL GENERAL MEETING </a:t>
            </a:r>
            <a:r>
              <a:rPr sz="67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sz="67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sz="2700" b="1" u="sng"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sz="2700" b="1" u="sng"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2</a:t>
            </a:r>
            <a:r>
              <a:rPr lang="en-US" b="1" spc="50" baseline="30000" dirty="0" smtClean="0">
                <a:ln w="11430"/>
                <a:solidFill>
                  <a:srgbClr val="FF0000"/>
                </a:solidFill>
                <a:effectLst>
                  <a:outerShdw blurRad="76200" dist="50800" dir="5400000" algn="tl" rotWithShape="0">
                    <a:srgbClr val="000000">
                      <a:alpha val="65000"/>
                    </a:srgbClr>
                  </a:outerShdw>
                </a:effectLst>
                <a:latin typeface="Berlin Sans FB" pitchFamily="34" charset="0"/>
              </a:rPr>
              <a:t>ND</a:t>
            </a:r>
            <a: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DECEMBER 2022</a:t>
            </a:r>
            <a:r>
              <a:rPr lang="en-US" sz="22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lang="en-US" sz="2200"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lang="en-US" b="1" spc="50" dirty="0">
                <a:ln w="11430"/>
                <a:solidFill>
                  <a:srgbClr val="FF0000"/>
                </a:solidFill>
                <a:effectLst>
                  <a:outerShdw blurRad="76200" dist="50800" dir="5400000" algn="tl" rotWithShape="0">
                    <a:srgbClr val="000000">
                      <a:alpha val="65000"/>
                    </a:srgbClr>
                  </a:outerShdw>
                </a:effectLst>
                <a:latin typeface="Berlin Sans FB" pitchFamily="34" charset="0"/>
              </a:rPr>
              <a:t/>
            </a:r>
            <a:br>
              <a:rPr lang="en-US" b="1" spc="50" dirty="0">
                <a:ln w="11430"/>
                <a:solidFill>
                  <a:srgbClr val="FF0000"/>
                </a:solidFill>
                <a:effectLst>
                  <a:outerShdw blurRad="76200" dist="50800" dir="5400000" algn="tl" rotWithShape="0">
                    <a:srgbClr val="000000">
                      <a:alpha val="65000"/>
                    </a:srgbClr>
                  </a:outerShdw>
                </a:effectLst>
                <a:latin typeface="Berlin Sans FB" pitchFamily="34" charset="0"/>
              </a:rPr>
            </a:br>
            <a:r>
              <a:rPr lang="en-US" b="1" spc="50" dirty="0">
                <a:ln w="11430"/>
                <a:solidFill>
                  <a:srgbClr val="FF0000"/>
                </a:solidFill>
                <a:effectLst>
                  <a:outerShdw blurRad="76200" dist="50800" dir="5400000" algn="tl" rotWithShape="0">
                    <a:srgbClr val="000000">
                      <a:alpha val="65000"/>
                    </a:srgbClr>
                  </a:outerShdw>
                </a:effectLst>
                <a:latin typeface="Berlin Sans FB" pitchFamily="34" charset="0"/>
              </a:rPr>
              <a:t> </a:t>
            </a:r>
            <a: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t/>
            </a:r>
            <a:br>
              <a:rPr lang="en-US" b="1" spc="50" dirty="0" smtClean="0">
                <a:ln w="11430"/>
                <a:solidFill>
                  <a:srgbClr val="FF0000"/>
                </a:solidFill>
                <a:effectLst>
                  <a:outerShdw blurRad="76200" dist="50800" dir="5400000" algn="tl" rotWithShape="0">
                    <a:srgbClr val="000000">
                      <a:alpha val="65000"/>
                    </a:srgbClr>
                  </a:outerShdw>
                </a:effectLst>
                <a:latin typeface="Berlin Sans FB" pitchFamily="34" charset="0"/>
              </a:rPr>
            </a:br>
            <a:r>
              <a:rPr lang="en-US"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
            </a:r>
            <a:br>
              <a:rPr lang="en-US"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br>
            <a:endParaRPr lang="en-US"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ndParaRPr>
          </a:p>
        </p:txBody>
      </p:sp>
      <p:sp>
        <p:nvSpPr>
          <p:cNvPr id="3" name="Slide Number Placeholder 2"/>
          <p:cNvSpPr>
            <a:spLocks noGrp="1"/>
          </p:cNvSpPr>
          <p:nvPr>
            <p:ph type="sldNum" sz="quarter" idx="12"/>
          </p:nvPr>
        </p:nvSpPr>
        <p:spPr/>
        <p:txBody>
          <a:bodyPr/>
          <a:lstStyle/>
          <a:p>
            <a:fld id="{68F640C0-5EF5-46EE-8C04-5BFC7B3FA2C9}" type="slidenum">
              <a:rPr lang="en-US" smtClean="0"/>
              <a:pPr/>
              <a:t>1</a:t>
            </a:fld>
            <a:endParaRPr lang="en-US" dirty="0"/>
          </a:p>
        </p:txBody>
      </p:sp>
      <p:pic>
        <p:nvPicPr>
          <p:cNvPr id="4" name="Picture 3"/>
          <p:cNvPicPr/>
          <p:nvPr/>
        </p:nvPicPr>
        <p:blipFill>
          <a:blip r:embed="rId3" cstate="print"/>
          <a:srcRect/>
          <a:stretch>
            <a:fillRect/>
          </a:stretch>
        </p:blipFill>
        <p:spPr bwMode="auto">
          <a:xfrm>
            <a:off x="3923106" y="685800"/>
            <a:ext cx="1369223" cy="128586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10027446"/>
              </p:ext>
            </p:extLst>
          </p:nvPr>
        </p:nvGraphicFramePr>
        <p:xfrm>
          <a:off x="381000" y="380999"/>
          <a:ext cx="8477280" cy="505725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980452FC-799B-4390-8AC7-A381815F6348}" type="slidenum">
              <a:rPr lang="en-US" smtClean="0"/>
              <a:pPr/>
              <a:t>10</a:t>
            </a:fld>
            <a:endParaRPr lang="en-US" dirty="0"/>
          </a:p>
        </p:txBody>
      </p:sp>
      <p:sp>
        <p:nvSpPr>
          <p:cNvPr id="8" name="TextBox 7"/>
          <p:cNvSpPr txBox="1"/>
          <p:nvPr/>
        </p:nvSpPr>
        <p:spPr>
          <a:xfrm>
            <a:off x="990600" y="5530333"/>
            <a:ext cx="7467600" cy="369332"/>
          </a:xfrm>
          <a:prstGeom prst="rect">
            <a:avLst/>
          </a:prstGeom>
          <a:noFill/>
        </p:spPr>
        <p:txBody>
          <a:bodyPr wrap="square" rtlCol="0">
            <a:spAutoFit/>
          </a:bodyPr>
          <a:lstStyle/>
          <a:p>
            <a:r>
              <a:rPr lang="en-US" dirty="0" smtClean="0">
                <a:solidFill>
                  <a:srgbClr val="FF0000"/>
                </a:solidFill>
                <a:latin typeface="Arial Black" panose="020B0A04020102020204" pitchFamily="34" charset="0"/>
              </a:rPr>
              <a:t>All the above investments are within the RBA guidelines</a:t>
            </a:r>
            <a:endParaRPr lang="en-US"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1495465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533400"/>
            <a:ext cx="8077200" cy="5943600"/>
          </a:xfrm>
          <a:ln>
            <a:solidFill>
              <a:schemeClr val="tx1"/>
            </a:solidFill>
          </a:ln>
        </p:spPr>
        <p:txBody>
          <a:bodyPr>
            <a:normAutofit fontScale="92500" lnSpcReduction="20000"/>
          </a:bodyPr>
          <a:lstStyle/>
          <a:p>
            <a:pPr algn="just"/>
            <a:r>
              <a:rPr lang="en-US" sz="3100" b="1" dirty="0" smtClean="0">
                <a:solidFill>
                  <a:srgbClr val="FF0000"/>
                </a:solidFill>
                <a:effectLst>
                  <a:outerShdw blurRad="38100" dist="38100" dir="2700000" algn="tl">
                    <a:srgbClr val="000000">
                      <a:alpha val="43137"/>
                    </a:srgbClr>
                  </a:outerShdw>
                </a:effectLst>
                <a:latin typeface="Arial Black" panose="020B0A04020102020204" pitchFamily="34" charset="0"/>
              </a:rPr>
              <a:t>Rate of Return</a:t>
            </a:r>
          </a:p>
          <a:p>
            <a:pPr algn="just"/>
            <a:endParaRPr lang="en-US" sz="1200" dirty="0" smtClean="0">
              <a:latin typeface="Arial Black" panose="020B0A04020102020204" pitchFamily="34" charset="0"/>
            </a:endParaRPr>
          </a:p>
          <a:p>
            <a:pPr algn="just"/>
            <a:r>
              <a:rPr lang="en-US" sz="2100" dirty="0" smtClean="0">
                <a:solidFill>
                  <a:schemeClr val="tx1">
                    <a:lumMod val="95000"/>
                    <a:lumOff val="5000"/>
                  </a:schemeClr>
                </a:solidFill>
                <a:latin typeface="Arial Black" panose="020B0A04020102020204" pitchFamily="34" charset="0"/>
              </a:rPr>
              <a:t>In the year ended 30</a:t>
            </a:r>
            <a:r>
              <a:rPr lang="en-US" sz="2100" baseline="30000" dirty="0" smtClean="0">
                <a:solidFill>
                  <a:schemeClr val="tx1">
                    <a:lumMod val="95000"/>
                    <a:lumOff val="5000"/>
                  </a:schemeClr>
                </a:solidFill>
                <a:latin typeface="Arial Black" panose="020B0A04020102020204" pitchFamily="34" charset="0"/>
              </a:rPr>
              <a:t>th</a:t>
            </a:r>
            <a:r>
              <a:rPr lang="en-US" sz="2100" dirty="0" smtClean="0">
                <a:solidFill>
                  <a:schemeClr val="tx1">
                    <a:lumMod val="95000"/>
                    <a:lumOff val="5000"/>
                  </a:schemeClr>
                </a:solidFill>
                <a:latin typeface="Arial Black" panose="020B0A04020102020204" pitchFamily="34" charset="0"/>
              </a:rPr>
              <a:t> June 2022, </a:t>
            </a:r>
            <a:r>
              <a:rPr lang="en-US" sz="2100" dirty="0">
                <a:solidFill>
                  <a:schemeClr val="tx1">
                    <a:lumMod val="95000"/>
                    <a:lumOff val="5000"/>
                  </a:schemeClr>
                </a:solidFill>
                <a:latin typeface="Arial Black" panose="020B0A04020102020204" pitchFamily="34" charset="0"/>
              </a:rPr>
              <a:t>for registered </a:t>
            </a:r>
            <a:r>
              <a:rPr lang="en-US" sz="2100" dirty="0" smtClean="0">
                <a:solidFill>
                  <a:schemeClr val="tx1">
                    <a:lumMod val="95000"/>
                    <a:lumOff val="5000"/>
                  </a:schemeClr>
                </a:solidFill>
                <a:latin typeface="Arial Black" panose="020B0A04020102020204" pitchFamily="34" charset="0"/>
              </a:rPr>
              <a:t>statements, the </a:t>
            </a:r>
            <a:r>
              <a:rPr lang="en-US" sz="2100" dirty="0">
                <a:solidFill>
                  <a:schemeClr val="tx1">
                    <a:lumMod val="95000"/>
                    <a:lumOff val="5000"/>
                  </a:schemeClr>
                </a:solidFill>
                <a:latin typeface="Arial Black" panose="020B0A04020102020204" pitchFamily="34" charset="0"/>
              </a:rPr>
              <a:t>Trustees declared a rate of return of </a:t>
            </a:r>
            <a:r>
              <a:rPr lang="en-US" sz="2100" dirty="0" smtClean="0">
                <a:solidFill>
                  <a:schemeClr val="tx1">
                    <a:lumMod val="95000"/>
                    <a:lumOff val="5000"/>
                  </a:schemeClr>
                </a:solidFill>
                <a:latin typeface="Arial Black" panose="020B0A04020102020204" pitchFamily="34" charset="0"/>
              </a:rPr>
              <a:t>negative 1.7% p.a. down from positive 15.4% p.a. for the year 2021.</a:t>
            </a:r>
          </a:p>
          <a:p>
            <a:pPr algn="just"/>
            <a:endParaRPr lang="en-US" sz="2100" dirty="0" smtClean="0">
              <a:solidFill>
                <a:schemeClr val="tx1">
                  <a:lumMod val="95000"/>
                  <a:lumOff val="5000"/>
                </a:schemeClr>
              </a:solidFill>
              <a:latin typeface="Arial Black" panose="020B0A04020102020204" pitchFamily="34" charset="0"/>
            </a:endParaRPr>
          </a:p>
          <a:p>
            <a:pPr algn="just"/>
            <a:r>
              <a:rPr lang="en-US" sz="2100" dirty="0" smtClean="0">
                <a:solidFill>
                  <a:schemeClr val="tx1">
                    <a:lumMod val="95000"/>
                    <a:lumOff val="5000"/>
                  </a:schemeClr>
                </a:solidFill>
                <a:latin typeface="Arial Black" panose="020B0A04020102020204" pitchFamily="34" charset="0"/>
              </a:rPr>
              <a:t>For the unregistered statements, the Trustees declared a rate </a:t>
            </a:r>
            <a:r>
              <a:rPr lang="en-US" sz="2100" dirty="0">
                <a:solidFill>
                  <a:schemeClr val="tx1">
                    <a:lumMod val="95000"/>
                    <a:lumOff val="5000"/>
                  </a:schemeClr>
                </a:solidFill>
                <a:latin typeface="Arial Black" panose="020B0A04020102020204" pitchFamily="34" charset="0"/>
              </a:rPr>
              <a:t>of </a:t>
            </a:r>
            <a:r>
              <a:rPr lang="en-US" sz="2100" dirty="0" smtClean="0">
                <a:solidFill>
                  <a:schemeClr val="tx1">
                    <a:lumMod val="95000"/>
                    <a:lumOff val="5000"/>
                  </a:schemeClr>
                </a:solidFill>
                <a:latin typeface="Arial Black" panose="020B0A04020102020204" pitchFamily="34" charset="0"/>
              </a:rPr>
              <a:t>return of negative 5.7%p.a. down from positive 12.3% p.a. for the year 2021. </a:t>
            </a:r>
          </a:p>
          <a:p>
            <a:pPr algn="just"/>
            <a:endParaRPr lang="en-US" sz="2100" dirty="0">
              <a:solidFill>
                <a:schemeClr val="tx1">
                  <a:lumMod val="95000"/>
                  <a:lumOff val="5000"/>
                </a:schemeClr>
              </a:solidFill>
              <a:latin typeface="Arial Black" panose="020B0A04020102020204" pitchFamily="34" charset="0"/>
            </a:endParaRPr>
          </a:p>
          <a:p>
            <a:pPr algn="just"/>
            <a:r>
              <a:rPr lang="en-US" sz="2100" dirty="0" smtClean="0">
                <a:solidFill>
                  <a:srgbClr val="FF0000"/>
                </a:solidFill>
                <a:latin typeface="Arial Black" panose="020B0A04020102020204" pitchFamily="34" charset="0"/>
              </a:rPr>
              <a:t>As per a report released by RBA, the six months ending 30.06.2022 were difficult for the </a:t>
            </a:r>
            <a:r>
              <a:rPr lang="en-US" sz="2100" dirty="0">
                <a:solidFill>
                  <a:srgbClr val="FF0000"/>
                </a:solidFill>
                <a:latin typeface="Arial Black" panose="020B0A04020102020204" pitchFamily="34" charset="0"/>
              </a:rPr>
              <a:t>pension industry </a:t>
            </a:r>
            <a:r>
              <a:rPr lang="en-US" sz="2100" dirty="0" smtClean="0">
                <a:solidFill>
                  <a:srgbClr val="FF0000"/>
                </a:solidFill>
                <a:latin typeface="Arial Black" panose="020B0A04020102020204" pitchFamily="34" charset="0"/>
              </a:rPr>
              <a:t>as assets under management shrank by Kshs. 33.4 billion due to volatility in the financial markets and political campaigns.</a:t>
            </a:r>
            <a:r>
              <a:rPr lang="en-US" sz="2100" dirty="0" smtClean="0">
                <a:solidFill>
                  <a:schemeClr val="tx1">
                    <a:lumMod val="95000"/>
                    <a:lumOff val="5000"/>
                  </a:schemeClr>
                </a:solidFill>
                <a:latin typeface="Arial Black" panose="020B0A04020102020204" pitchFamily="34" charset="0"/>
              </a:rPr>
              <a:t> However, the markets are now recovering.</a:t>
            </a:r>
          </a:p>
          <a:p>
            <a:pPr algn="just"/>
            <a:endParaRPr lang="en-US" sz="2100" dirty="0">
              <a:solidFill>
                <a:schemeClr val="tx1">
                  <a:lumMod val="95000"/>
                  <a:lumOff val="5000"/>
                </a:schemeClr>
              </a:solidFill>
              <a:latin typeface="Arial Black" panose="020B0A04020102020204" pitchFamily="34" charset="0"/>
            </a:endParaRPr>
          </a:p>
          <a:p>
            <a:pPr algn="just"/>
            <a:r>
              <a:rPr lang="en-US" sz="2100">
                <a:solidFill>
                  <a:schemeClr val="tx1">
                    <a:lumMod val="95000"/>
                    <a:lumOff val="5000"/>
                  </a:schemeClr>
                </a:solidFill>
                <a:latin typeface="Arial Black" panose="020B0A04020102020204" pitchFamily="34" charset="0"/>
              </a:rPr>
              <a:t>T</a:t>
            </a:r>
            <a:r>
              <a:rPr lang="en-US" sz="2100" smtClean="0">
                <a:solidFill>
                  <a:schemeClr val="tx1">
                    <a:lumMod val="95000"/>
                    <a:lumOff val="5000"/>
                  </a:schemeClr>
                </a:solidFill>
                <a:latin typeface="Arial Black" panose="020B0A04020102020204" pitchFamily="34" charset="0"/>
              </a:rPr>
              <a:t>he Scheme had </a:t>
            </a:r>
            <a:r>
              <a:rPr lang="en-US" sz="2100" dirty="0" smtClean="0">
                <a:solidFill>
                  <a:schemeClr val="tx1">
                    <a:lumMod val="95000"/>
                    <a:lumOff val="5000"/>
                  </a:schemeClr>
                </a:solidFill>
                <a:latin typeface="Arial Black" panose="020B0A04020102020204" pitchFamily="34" charset="0"/>
              </a:rPr>
              <a:t>a reserve account that cushioned/augmented the rate of return declared to members. Based on the actuaries advice, the Scheme no longer maintains a reserve account and therefore what is earned is what is declared to members. </a:t>
            </a:r>
            <a:endParaRPr lang="en-US" sz="2100" dirty="0">
              <a:latin typeface="Arial Black" panose="020B0A04020102020204" pitchFamily="34" charset="0"/>
            </a:endParaRPr>
          </a:p>
          <a:p>
            <a:pPr algn="just"/>
            <a:endParaRPr lang="en-US" dirty="0"/>
          </a:p>
        </p:txBody>
      </p:sp>
      <p:sp>
        <p:nvSpPr>
          <p:cNvPr id="2" name="Slide Number Placeholder 1"/>
          <p:cNvSpPr>
            <a:spLocks noGrp="1"/>
          </p:cNvSpPr>
          <p:nvPr>
            <p:ph type="sldNum" sz="quarter" idx="12"/>
          </p:nvPr>
        </p:nvSpPr>
        <p:spPr/>
        <p:txBody>
          <a:bodyPr/>
          <a:lstStyle/>
          <a:p>
            <a:fld id="{980452FC-799B-4390-8AC7-A381815F6348}" type="slidenum">
              <a:rPr lang="en-US" smtClean="0"/>
              <a:pPr/>
              <a:t>11</a:t>
            </a:fld>
            <a:endParaRPr lang="en-US" dirty="0"/>
          </a:p>
        </p:txBody>
      </p:sp>
    </p:spTree>
    <p:extLst>
      <p:ext uri="{BB962C8B-B14F-4D97-AF65-F5344CB8AC3E}">
        <p14:creationId xmlns:p14="http://schemas.microsoft.com/office/powerpoint/2010/main" val="935627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534400" cy="5745163"/>
          </a:xfrm>
          <a:ln>
            <a:solidFill>
              <a:schemeClr val="tx1"/>
            </a:solidFill>
          </a:ln>
        </p:spPr>
        <p:txBody>
          <a:bodyPr>
            <a:normAutofit/>
          </a:bodyPr>
          <a:lstStyle/>
          <a:p>
            <a:pPr marL="0" indent="0">
              <a:buNone/>
            </a:pPr>
            <a:r>
              <a:rPr lang="en-US" sz="2400" b="1" dirty="0">
                <a:solidFill>
                  <a:srgbClr val="FF0000"/>
                </a:solidFill>
                <a:latin typeface="Arial Black" panose="020B0A04020102020204" pitchFamily="34" charset="0"/>
              </a:rPr>
              <a:t>Changes to the benefits &amp; contributions </a:t>
            </a:r>
            <a:r>
              <a:rPr lang="en-US" sz="2400" b="1" dirty="0" smtClean="0">
                <a:solidFill>
                  <a:srgbClr val="FF0000"/>
                </a:solidFill>
                <a:latin typeface="Arial Black" panose="020B0A04020102020204" pitchFamily="34" charset="0"/>
              </a:rPr>
              <a:t>structure</a:t>
            </a:r>
          </a:p>
          <a:p>
            <a:endParaRPr lang="en-US" sz="2000" b="1" dirty="0" smtClean="0">
              <a:solidFill>
                <a:srgbClr val="FF0000"/>
              </a:solidFill>
              <a:latin typeface="Arial Black" panose="020B0A04020102020204" pitchFamily="34" charset="0"/>
            </a:endParaRPr>
          </a:p>
          <a:p>
            <a:pPr algn="just"/>
            <a:r>
              <a:rPr lang="en-US" sz="2000" b="1" dirty="0" smtClean="0">
                <a:latin typeface="Arial Black" panose="020B0A04020102020204" pitchFamily="34" charset="0"/>
              </a:rPr>
              <a:t>There were no changes to the benefits and contributions structure and t</a:t>
            </a:r>
            <a:r>
              <a:rPr lang="en-US" sz="2000" dirty="0" smtClean="0">
                <a:latin typeface="Arial Black" panose="020B0A04020102020204" pitchFamily="34" charset="0"/>
              </a:rPr>
              <a:t>he contributions rates during the year remained as follows:-</a:t>
            </a:r>
          </a:p>
          <a:p>
            <a:endParaRPr lang="en-US" sz="2000" dirty="0" smtClean="0">
              <a:latin typeface="Arial Black" panose="020B0A04020102020204" pitchFamily="34" charset="0"/>
            </a:endParaRPr>
          </a:p>
          <a:p>
            <a:pPr lvl="1"/>
            <a:r>
              <a:rPr lang="en-US" sz="2000" dirty="0" smtClean="0">
                <a:latin typeface="Arial Black" panose="020B0A04020102020204" pitchFamily="34" charset="0"/>
              </a:rPr>
              <a:t>Employer 20% of basic salary</a:t>
            </a:r>
          </a:p>
          <a:p>
            <a:pPr lvl="1"/>
            <a:r>
              <a:rPr lang="en-US" sz="2000" dirty="0" smtClean="0">
                <a:latin typeface="Arial Black" panose="020B0A04020102020204" pitchFamily="34" charset="0"/>
              </a:rPr>
              <a:t>Employee 10% of basic salary</a:t>
            </a:r>
          </a:p>
          <a:p>
            <a:pPr marL="457200" lvl="1" indent="0">
              <a:buNone/>
            </a:pPr>
            <a:endParaRPr lang="en-US" sz="2000" dirty="0" smtClean="0">
              <a:latin typeface="Arial Black" panose="020B0A04020102020204"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12</a:t>
            </a:fld>
            <a:endParaRPr lang="en-US" dirty="0"/>
          </a:p>
        </p:txBody>
      </p:sp>
    </p:spTree>
    <p:extLst>
      <p:ext uri="{BB962C8B-B14F-4D97-AF65-F5344CB8AC3E}">
        <p14:creationId xmlns:p14="http://schemas.microsoft.com/office/powerpoint/2010/main" val="4254153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rgbClr val="FF0000"/>
                </a:solidFill>
              </a:rPr>
              <a:t>CONTRIBUTIONS versus BENEFITS PAID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980452FC-799B-4390-8AC7-A381815F6348}" type="slidenum">
              <a:rPr lang="en-US" smtClean="0"/>
              <a:pPr/>
              <a:t>13</a:t>
            </a:fld>
            <a:endParaRPr 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226905140"/>
              </p:ext>
            </p:extLst>
          </p:nvPr>
        </p:nvGraphicFramePr>
        <p:xfrm>
          <a:off x="457200" y="1143001"/>
          <a:ext cx="8229600" cy="4038599"/>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Box 14"/>
          <p:cNvSpPr txBox="1"/>
          <p:nvPr/>
        </p:nvSpPr>
        <p:spPr>
          <a:xfrm>
            <a:off x="228600" y="5410201"/>
            <a:ext cx="8763000" cy="1477328"/>
          </a:xfrm>
          <a:prstGeom prst="rect">
            <a:avLst/>
          </a:prstGeom>
          <a:noFill/>
        </p:spPr>
        <p:txBody>
          <a:bodyPr wrap="square" rtlCol="0">
            <a:spAutoFit/>
          </a:bodyPr>
          <a:lstStyle/>
          <a:p>
            <a:pPr algn="just"/>
            <a:r>
              <a:rPr lang="en-US" b="1" dirty="0" smtClean="0">
                <a:solidFill>
                  <a:srgbClr val="FF0000"/>
                </a:solidFill>
              </a:rPr>
              <a:t>The pension scheme is an aging scheme (more members are retiring) and  therefore payouts will continue to be more than the contributions and therefore the Scheme has adopted a conservative approach to investments by investing more in fixed income investments so that money is available as and when required. The Scheme for the months Nov 22 to Jan 23 will pay members retiring a total of Kshs. 600 million.</a:t>
            </a:r>
            <a:endParaRPr lang="en-US" b="1" dirty="0">
              <a:solidFill>
                <a:srgbClr val="FF0000"/>
              </a:solidFill>
            </a:endParaRPr>
          </a:p>
        </p:txBody>
      </p:sp>
    </p:spTree>
    <p:extLst>
      <p:ext uri="{BB962C8B-B14F-4D97-AF65-F5344CB8AC3E}">
        <p14:creationId xmlns:p14="http://schemas.microsoft.com/office/powerpoint/2010/main" val="699096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336621"/>
          </a:xfrm>
          <a:ln>
            <a:solidFill>
              <a:schemeClr val="tx1"/>
            </a:solidFill>
          </a:ln>
        </p:spPr>
        <p:txBody>
          <a:bodyPr>
            <a:normAutofit fontScale="92500" lnSpcReduction="20000"/>
          </a:bodyPr>
          <a:lstStyle/>
          <a:p>
            <a:pPr marL="0" indent="0" algn="just">
              <a:buNone/>
            </a:pPr>
            <a:r>
              <a:rPr lang="en-US" sz="2400" b="1" dirty="0">
                <a:solidFill>
                  <a:srgbClr val="FF0000"/>
                </a:solidFill>
                <a:latin typeface="Arial Black" panose="020B0A04020102020204" pitchFamily="34" charset="0"/>
              </a:rPr>
              <a:t>Unremitted Pension </a:t>
            </a:r>
            <a:r>
              <a:rPr lang="en-US" sz="2400" b="1" dirty="0" smtClean="0">
                <a:solidFill>
                  <a:srgbClr val="FF0000"/>
                </a:solidFill>
                <a:latin typeface="Arial Black" panose="020B0A04020102020204" pitchFamily="34" charset="0"/>
              </a:rPr>
              <a:t>contributions</a:t>
            </a:r>
          </a:p>
          <a:p>
            <a:pPr marL="0" indent="0" algn="just">
              <a:lnSpc>
                <a:spcPct val="120000"/>
              </a:lnSpc>
              <a:spcBef>
                <a:spcPts val="0"/>
              </a:spcBef>
              <a:buNone/>
            </a:pPr>
            <a:endParaRPr lang="en-US" sz="1800" dirty="0" smtClean="0">
              <a:latin typeface="Arial Black" panose="020B0A04020102020204" pitchFamily="34" charset="0"/>
            </a:endParaRPr>
          </a:p>
          <a:p>
            <a:pPr algn="just">
              <a:lnSpc>
                <a:spcPct val="120000"/>
              </a:lnSpc>
              <a:spcBef>
                <a:spcPts val="0"/>
              </a:spcBef>
            </a:pPr>
            <a:r>
              <a:rPr lang="en-US" sz="1800" dirty="0" smtClean="0">
                <a:solidFill>
                  <a:srgbClr val="0000FF"/>
                </a:solidFill>
                <a:latin typeface="Arial Black" panose="020B0A04020102020204" pitchFamily="34" charset="0"/>
              </a:rPr>
              <a:t>The unremitted contribution as at 30.06.2022 was Kshs. 5.533 billion. This amount includes interest of Kshs. 1.084 billion as the unremitted contribution is charged the same rate of interest that is declared to members in a particular year.</a:t>
            </a:r>
          </a:p>
          <a:p>
            <a:pPr marL="0" indent="0" algn="just">
              <a:lnSpc>
                <a:spcPct val="120000"/>
              </a:lnSpc>
              <a:spcBef>
                <a:spcPts val="0"/>
              </a:spcBef>
              <a:buNone/>
            </a:pPr>
            <a:endParaRPr lang="en-US" sz="1800" dirty="0" smtClean="0">
              <a:latin typeface="Arial Black" panose="020B0A04020102020204" pitchFamily="34" charset="0"/>
            </a:endParaRPr>
          </a:p>
          <a:p>
            <a:pPr algn="just">
              <a:lnSpc>
                <a:spcPct val="120000"/>
              </a:lnSpc>
              <a:spcBef>
                <a:spcPts val="0"/>
              </a:spcBef>
            </a:pPr>
            <a:r>
              <a:rPr lang="en-US" sz="1800" dirty="0" smtClean="0">
                <a:latin typeface="Arial Black" panose="020B0A04020102020204" pitchFamily="34" charset="0"/>
              </a:rPr>
              <a:t>The Sponsor has been remitting the 10% employee portion of contributions in addition to paying outstanding pension contributions for retiring or exiting members so that retiring/ exiting members are paid all their accrued benefits.</a:t>
            </a:r>
          </a:p>
          <a:p>
            <a:pPr marL="0" indent="0" algn="just">
              <a:lnSpc>
                <a:spcPct val="120000"/>
              </a:lnSpc>
              <a:spcBef>
                <a:spcPts val="0"/>
              </a:spcBef>
              <a:buNone/>
            </a:pPr>
            <a:endParaRPr lang="en-US" sz="1800" dirty="0" smtClean="0">
              <a:latin typeface="Arial Black" panose="020B0A04020102020204" pitchFamily="34" charset="0"/>
            </a:endParaRPr>
          </a:p>
          <a:p>
            <a:pPr algn="just">
              <a:lnSpc>
                <a:spcPct val="120000"/>
              </a:lnSpc>
              <a:spcBef>
                <a:spcPts val="0"/>
              </a:spcBef>
            </a:pPr>
            <a:r>
              <a:rPr lang="en-US" sz="1800" dirty="0">
                <a:latin typeface="Arial Black" panose="020B0A04020102020204" pitchFamily="34" charset="0"/>
              </a:rPr>
              <a:t>Despite the unremitted contributions being 26% of the scheme’s fund value, the Scheme has continued to pay the retiring/exiting members efficiently and in a timely manner</a:t>
            </a:r>
            <a:r>
              <a:rPr lang="en-US" sz="1800" dirty="0" smtClean="0">
                <a:latin typeface="Arial Black" panose="020B0A04020102020204" pitchFamily="34" charset="0"/>
              </a:rPr>
              <a:t>.</a:t>
            </a:r>
          </a:p>
          <a:p>
            <a:pPr marL="0" indent="0" algn="just">
              <a:lnSpc>
                <a:spcPct val="120000"/>
              </a:lnSpc>
              <a:spcBef>
                <a:spcPts val="0"/>
              </a:spcBef>
              <a:buNone/>
            </a:pPr>
            <a:endParaRPr lang="en-US" sz="1800" dirty="0">
              <a:latin typeface="Arial Black" panose="020B0A04020102020204" pitchFamily="34" charset="0"/>
            </a:endParaRPr>
          </a:p>
          <a:p>
            <a:pPr algn="just">
              <a:lnSpc>
                <a:spcPct val="120000"/>
              </a:lnSpc>
              <a:spcBef>
                <a:spcPts val="0"/>
              </a:spcBef>
            </a:pPr>
            <a:r>
              <a:rPr lang="en-US" sz="1800" dirty="0" smtClean="0">
                <a:latin typeface="Arial Black" panose="020B0A04020102020204" pitchFamily="34" charset="0"/>
              </a:rPr>
              <a:t>The Trustees have requested the Sponsor to hasten preparation of a </a:t>
            </a:r>
            <a:r>
              <a:rPr lang="en-US" sz="1800" dirty="0">
                <a:latin typeface="Arial Black" panose="020B0A04020102020204" pitchFamily="34" charset="0"/>
              </a:rPr>
              <a:t>revised feasible remedial plan </a:t>
            </a:r>
            <a:r>
              <a:rPr lang="en-US" sz="1800" dirty="0" smtClean="0">
                <a:latin typeface="Arial Black" panose="020B0A04020102020204" pitchFamily="34" charset="0"/>
              </a:rPr>
              <a:t>as required by RBA so that the Scheme operations are not adversely affected.</a:t>
            </a:r>
            <a:endParaRPr lang="en-US" sz="1800" dirty="0">
              <a:latin typeface="Arial Black" panose="020B0A04020102020204" pitchFamily="34" charset="0"/>
            </a:endParaRPr>
          </a:p>
          <a:p>
            <a:pPr marL="0" indent="0" algn="just">
              <a:lnSpc>
                <a:spcPct val="120000"/>
              </a:lnSpc>
              <a:spcBef>
                <a:spcPts val="0"/>
              </a:spcBef>
              <a:buNone/>
            </a:pPr>
            <a:endParaRPr lang="en-US" sz="1800" dirty="0" smtClean="0">
              <a:latin typeface="Arial Black" panose="020B0A04020102020204"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14</a:t>
            </a:fld>
            <a:endParaRPr lang="en-US" dirty="0"/>
          </a:p>
        </p:txBody>
      </p:sp>
    </p:spTree>
    <p:extLst>
      <p:ext uri="{BB962C8B-B14F-4D97-AF65-F5344CB8AC3E}">
        <p14:creationId xmlns:p14="http://schemas.microsoft.com/office/powerpoint/2010/main" val="15118619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
            <a:ext cx="8686800" cy="6629400"/>
          </a:xfrm>
          <a:ln>
            <a:solidFill>
              <a:schemeClr val="tx1"/>
            </a:solidFill>
          </a:ln>
        </p:spPr>
        <p:txBody>
          <a:bodyPr>
            <a:normAutofit fontScale="25000" lnSpcReduction="20000"/>
          </a:bodyPr>
          <a:lstStyle/>
          <a:p>
            <a:pPr marL="0" indent="0">
              <a:buNone/>
            </a:pPr>
            <a:endParaRPr lang="en-US" sz="2400" b="1" dirty="0" smtClean="0">
              <a:solidFill>
                <a:srgbClr val="FF0000"/>
              </a:solidFill>
              <a:effectLst>
                <a:outerShdw blurRad="38100" dist="38100" dir="2700000" algn="tl">
                  <a:srgbClr val="000000">
                    <a:alpha val="43137"/>
                  </a:srgbClr>
                </a:outerShdw>
              </a:effectLst>
              <a:latin typeface="Arial Black" panose="020B0A04020102020204" pitchFamily="34" charset="0"/>
            </a:endParaRPr>
          </a:p>
          <a:p>
            <a:pPr marL="0" indent="0">
              <a:buNone/>
            </a:pPr>
            <a:endParaRPr lang="en-US" sz="2400" b="1" dirty="0">
              <a:solidFill>
                <a:srgbClr val="FF0000"/>
              </a:solidFill>
              <a:latin typeface="Arial Black" panose="020B0A04020102020204" pitchFamily="34" charset="0"/>
            </a:endParaRPr>
          </a:p>
          <a:p>
            <a:pPr marL="0" lvl="0" indent="0" algn="just">
              <a:buNone/>
            </a:pPr>
            <a:r>
              <a:rPr lang="en-US" sz="9600" dirty="0">
                <a:solidFill>
                  <a:srgbClr val="FF0000"/>
                </a:solidFill>
                <a:latin typeface="Arial Black" panose="020B0A04020102020204" pitchFamily="34" charset="0"/>
              </a:rPr>
              <a:t>Mortgage Regulations Amendment - 2020</a:t>
            </a:r>
          </a:p>
          <a:p>
            <a:pPr algn="just"/>
            <a:r>
              <a:rPr lang="en-US" sz="5600" i="1" dirty="0" smtClean="0">
                <a:latin typeface="Arial Black" panose="020B0A04020102020204" pitchFamily="34" charset="0"/>
              </a:rPr>
              <a:t>The Scheme operationalized the mortgage regulations in September 2021 </a:t>
            </a:r>
          </a:p>
          <a:p>
            <a:pPr algn="just"/>
            <a:r>
              <a:rPr lang="en-US" sz="5600" i="1" dirty="0" smtClean="0">
                <a:latin typeface="Arial Black" panose="020B0A04020102020204" pitchFamily="34" charset="0"/>
              </a:rPr>
              <a:t>So far the Trustees have approved five applications </a:t>
            </a:r>
          </a:p>
          <a:p>
            <a:pPr algn="just"/>
            <a:r>
              <a:rPr lang="en-US" sz="5600" i="1" dirty="0" smtClean="0">
                <a:latin typeface="Arial Black" panose="020B0A04020102020204" pitchFamily="34" charset="0"/>
              </a:rPr>
              <a:t>The Trustees have disbursed funds to the seller of the property for one of the above applications</a:t>
            </a:r>
          </a:p>
          <a:p>
            <a:pPr marL="0" lvl="0" indent="0" algn="just">
              <a:buNone/>
            </a:pPr>
            <a:r>
              <a:rPr lang="en-US" sz="5600" i="1" dirty="0" smtClean="0">
                <a:solidFill>
                  <a:srgbClr val="FF0000"/>
                </a:solidFill>
                <a:latin typeface="Arial Black" panose="020B0A04020102020204" pitchFamily="34" charset="0"/>
              </a:rPr>
              <a:t>The Rules and Procedures that members need to be aware of:</a:t>
            </a:r>
            <a:endParaRPr lang="en-US" sz="5600" i="1" dirty="0">
              <a:solidFill>
                <a:srgbClr val="FF0000"/>
              </a:solidFill>
              <a:latin typeface="Arial Black" panose="020B0A04020102020204" pitchFamily="34" charset="0"/>
            </a:endParaRPr>
          </a:p>
          <a:p>
            <a:pPr algn="just"/>
            <a:r>
              <a:rPr lang="en-US" sz="5600" i="1" dirty="0" smtClean="0">
                <a:latin typeface="Arial Black" panose="020B0A04020102020204" pitchFamily="34" charset="0"/>
              </a:rPr>
              <a:t>It Allows </a:t>
            </a:r>
            <a:r>
              <a:rPr lang="en-US" sz="5600" i="1" dirty="0">
                <a:latin typeface="Arial Black" panose="020B0A04020102020204" pitchFamily="34" charset="0"/>
              </a:rPr>
              <a:t>use of part of </a:t>
            </a:r>
            <a:r>
              <a:rPr lang="en-US" sz="5600" i="1" dirty="0" smtClean="0">
                <a:latin typeface="Arial Black" panose="020B0A04020102020204" pitchFamily="34" charset="0"/>
              </a:rPr>
              <a:t>40% of none’s accrued </a:t>
            </a:r>
            <a:r>
              <a:rPr lang="en-US" sz="5600" i="1" dirty="0">
                <a:latin typeface="Arial Black" panose="020B0A04020102020204" pitchFamily="34" charset="0"/>
              </a:rPr>
              <a:t>benefits to purchase a  </a:t>
            </a:r>
            <a:r>
              <a:rPr lang="en-US" sz="5600" i="1" dirty="0" smtClean="0">
                <a:latin typeface="Arial Black" panose="020B0A04020102020204" pitchFamily="34" charset="0"/>
              </a:rPr>
              <a:t>  residential house</a:t>
            </a:r>
            <a:endParaRPr lang="en-US" sz="5600" i="1" dirty="0">
              <a:latin typeface="Arial Black" panose="020B0A04020102020204" pitchFamily="34" charset="0"/>
            </a:endParaRPr>
          </a:p>
          <a:p>
            <a:pPr algn="just"/>
            <a:r>
              <a:rPr lang="en-US" sz="5600" i="1" dirty="0" smtClean="0">
                <a:latin typeface="Arial Black" panose="020B0A04020102020204" pitchFamily="34" charset="0"/>
              </a:rPr>
              <a:t>The maximum amount one can access is KShs.7 million</a:t>
            </a:r>
          </a:p>
          <a:p>
            <a:pPr lvl="0" algn="just"/>
            <a:r>
              <a:rPr lang="en-US" sz="5600" i="1" dirty="0" smtClean="0">
                <a:latin typeface="Arial Black" panose="020B0A04020102020204" pitchFamily="34" charset="0"/>
              </a:rPr>
              <a:t>The amount accessed should not exceed the Purchase Price</a:t>
            </a:r>
            <a:endParaRPr lang="en-US" sz="5600" i="1" dirty="0">
              <a:latin typeface="Arial Black" panose="020B0A04020102020204" pitchFamily="34" charset="0"/>
            </a:endParaRPr>
          </a:p>
          <a:p>
            <a:pPr algn="just"/>
            <a:r>
              <a:rPr lang="en-US" sz="5600" i="1" dirty="0" smtClean="0">
                <a:latin typeface="Arial Black" panose="020B0A04020102020204" pitchFamily="34" charset="0"/>
              </a:rPr>
              <a:t>A members can use their </a:t>
            </a:r>
            <a:r>
              <a:rPr lang="en-US" sz="5600" i="1" dirty="0">
                <a:latin typeface="Arial Black" panose="020B0A04020102020204" pitchFamily="34" charset="0"/>
              </a:rPr>
              <a:t>AVC up to 100%</a:t>
            </a:r>
          </a:p>
          <a:p>
            <a:pPr algn="just"/>
            <a:r>
              <a:rPr lang="en-US" sz="5600" i="1" dirty="0" smtClean="0">
                <a:latin typeface="Arial Black" panose="020B0A04020102020204" pitchFamily="34" charset="0"/>
              </a:rPr>
              <a:t>A member can access </a:t>
            </a:r>
            <a:r>
              <a:rPr lang="en-US" sz="5600" i="1" dirty="0">
                <a:latin typeface="Arial Black" panose="020B0A04020102020204" pitchFamily="34" charset="0"/>
              </a:rPr>
              <a:t>joint benefits with a spouse, per scheme </a:t>
            </a:r>
            <a:r>
              <a:rPr lang="en-US" sz="5600" i="1" dirty="0" smtClean="0">
                <a:latin typeface="Arial Black" panose="020B0A04020102020204" pitchFamily="34" charset="0"/>
              </a:rPr>
              <a:t>rules</a:t>
            </a:r>
          </a:p>
          <a:p>
            <a:pPr algn="just"/>
            <a:r>
              <a:rPr lang="en-US" sz="5600" i="1" dirty="0" smtClean="0">
                <a:latin typeface="Arial Black" panose="020B0A04020102020204" pitchFamily="34" charset="0"/>
              </a:rPr>
              <a:t>The House </a:t>
            </a:r>
            <a:r>
              <a:rPr lang="en-US" sz="5600" i="1" dirty="0">
                <a:latin typeface="Arial Black" panose="020B0A04020102020204" pitchFamily="34" charset="0"/>
              </a:rPr>
              <a:t>purchase </a:t>
            </a:r>
            <a:r>
              <a:rPr lang="en-US" sz="5600" i="1" dirty="0" smtClean="0">
                <a:latin typeface="Arial Black" panose="020B0A04020102020204" pitchFamily="34" charset="0"/>
              </a:rPr>
              <a:t>can only be from </a:t>
            </a:r>
            <a:r>
              <a:rPr lang="en-US" sz="5600" i="1" dirty="0">
                <a:latin typeface="Arial Black" panose="020B0A04020102020204" pitchFamily="34" charset="0"/>
              </a:rPr>
              <a:t>“any other entity offering a residential house for </a:t>
            </a:r>
            <a:r>
              <a:rPr lang="en-US" sz="5600" i="1" dirty="0" smtClean="0">
                <a:latin typeface="Arial Black" panose="020B0A04020102020204" pitchFamily="34" charset="0"/>
              </a:rPr>
              <a:t>sale” and not from individuals</a:t>
            </a:r>
            <a:endParaRPr lang="en-US" sz="5600" i="1" dirty="0">
              <a:latin typeface="Arial Black" panose="020B0A04020102020204" pitchFamily="34" charset="0"/>
            </a:endParaRPr>
          </a:p>
          <a:p>
            <a:pPr algn="just"/>
            <a:r>
              <a:rPr lang="en-US" sz="5600" i="1" dirty="0" smtClean="0">
                <a:latin typeface="Arial Black" panose="020B0A04020102020204" pitchFamily="34" charset="0"/>
              </a:rPr>
              <a:t>Cannot use the facility to offset an existing Mortgage</a:t>
            </a:r>
          </a:p>
          <a:p>
            <a:pPr algn="just"/>
            <a:r>
              <a:rPr lang="en-US" sz="5600" i="1" dirty="0" smtClean="0">
                <a:latin typeface="Arial Black" panose="020B0A04020102020204" pitchFamily="34" charset="0"/>
              </a:rPr>
              <a:t>Funds are only disbursed once the title is in the name of the member and it has been appropriately encumbered</a:t>
            </a:r>
            <a:endParaRPr lang="en-US" sz="5600" i="1" dirty="0">
              <a:latin typeface="Arial Black" panose="020B0A04020102020204" pitchFamily="34" charset="0"/>
            </a:endParaRPr>
          </a:p>
          <a:p>
            <a:pPr algn="just"/>
            <a:r>
              <a:rPr lang="en-US" sz="5600" i="1" dirty="0" smtClean="0">
                <a:latin typeface="Arial Black" panose="020B0A04020102020204" pitchFamily="34" charset="0"/>
              </a:rPr>
              <a:t>Encumbrance </a:t>
            </a:r>
            <a:r>
              <a:rPr lang="en-US" sz="5600" i="1" dirty="0">
                <a:latin typeface="Arial Black" panose="020B0A04020102020204" pitchFamily="34" charset="0"/>
              </a:rPr>
              <a:t>by Trustees, until either</a:t>
            </a:r>
          </a:p>
          <a:p>
            <a:pPr marL="0" indent="0" algn="just">
              <a:buNone/>
            </a:pPr>
            <a:r>
              <a:rPr lang="en-US" sz="5600" i="1" dirty="0" smtClean="0">
                <a:latin typeface="Arial Black" panose="020B0A04020102020204" pitchFamily="34" charset="0"/>
              </a:rPr>
              <a:t>	o </a:t>
            </a:r>
            <a:r>
              <a:rPr lang="en-US" sz="5600" i="1" dirty="0">
                <a:latin typeface="Arial Black" panose="020B0A04020102020204" pitchFamily="34" charset="0"/>
              </a:rPr>
              <a:t>Retirement, Death,</a:t>
            </a:r>
          </a:p>
          <a:p>
            <a:pPr marL="0" indent="0" algn="just">
              <a:buNone/>
            </a:pPr>
            <a:r>
              <a:rPr lang="en-US" sz="5600" i="1" dirty="0" smtClean="0">
                <a:latin typeface="Arial Black" panose="020B0A04020102020204" pitchFamily="34" charset="0"/>
              </a:rPr>
              <a:t>	o </a:t>
            </a:r>
            <a:r>
              <a:rPr lang="en-US" sz="5600" i="1" dirty="0">
                <a:latin typeface="Arial Black" panose="020B0A04020102020204" pitchFamily="34" charset="0"/>
              </a:rPr>
              <a:t>Ill health or, Emigration</a:t>
            </a:r>
          </a:p>
          <a:p>
            <a:pPr algn="just"/>
            <a:r>
              <a:rPr lang="en-US" sz="5600" i="1" dirty="0" smtClean="0">
                <a:latin typeface="Arial Black" panose="020B0A04020102020204" pitchFamily="34" charset="0"/>
              </a:rPr>
              <a:t>This facility is Not </a:t>
            </a:r>
            <a:r>
              <a:rPr lang="en-US" sz="5600" i="1" dirty="0">
                <a:latin typeface="Arial Black" panose="020B0A04020102020204" pitchFamily="34" charset="0"/>
              </a:rPr>
              <a:t>available to</a:t>
            </a:r>
          </a:p>
          <a:p>
            <a:pPr marL="0" indent="0" algn="just">
              <a:buNone/>
            </a:pPr>
            <a:r>
              <a:rPr lang="en-US" sz="5600" i="1" dirty="0" smtClean="0">
                <a:latin typeface="Arial Black" panose="020B0A04020102020204" pitchFamily="34" charset="0"/>
              </a:rPr>
              <a:t>	o </a:t>
            </a:r>
            <a:r>
              <a:rPr lang="en-US" sz="5600" i="1" dirty="0">
                <a:latin typeface="Arial Black" panose="020B0A04020102020204" pitchFamily="34" charset="0"/>
              </a:rPr>
              <a:t>retiring (attained </a:t>
            </a:r>
            <a:r>
              <a:rPr lang="en-US" sz="5600" i="1" dirty="0" smtClean="0">
                <a:latin typeface="Arial Black" panose="020B0A04020102020204" pitchFamily="34" charset="0"/>
              </a:rPr>
              <a:t>retirement age</a:t>
            </a:r>
            <a:r>
              <a:rPr lang="en-US" sz="5600" i="1" dirty="0">
                <a:latin typeface="Arial Black" panose="020B0A04020102020204" pitchFamily="34" charset="0"/>
              </a:rPr>
              <a:t>)</a:t>
            </a:r>
          </a:p>
          <a:p>
            <a:pPr marL="0" indent="0" algn="just">
              <a:buNone/>
            </a:pPr>
            <a:r>
              <a:rPr lang="en-US" sz="5600" i="1" dirty="0" smtClean="0">
                <a:latin typeface="Arial Black" panose="020B0A04020102020204" pitchFamily="34" charset="0"/>
              </a:rPr>
              <a:t>	o </a:t>
            </a:r>
            <a:r>
              <a:rPr lang="en-US" sz="5600" i="1" dirty="0">
                <a:latin typeface="Arial Black" panose="020B0A04020102020204" pitchFamily="34" charset="0"/>
              </a:rPr>
              <a:t>retired </a:t>
            </a:r>
            <a:r>
              <a:rPr lang="en-US" sz="5600" i="1" dirty="0" smtClean="0">
                <a:latin typeface="Arial Black" panose="020B0A04020102020204" pitchFamily="34" charset="0"/>
              </a:rPr>
              <a:t>members</a:t>
            </a:r>
          </a:p>
          <a:p>
            <a:pPr marL="0" indent="0" algn="just">
              <a:buNone/>
            </a:pPr>
            <a:endParaRPr lang="en-US" sz="5600" dirty="0">
              <a:latin typeface="Arial Black" panose="020B0A04020102020204" pitchFamily="34" charset="0"/>
            </a:endParaRPr>
          </a:p>
          <a:p>
            <a:pPr marL="0" lvl="0" indent="0" algn="just">
              <a:buNone/>
            </a:pPr>
            <a:r>
              <a:rPr lang="en-US" sz="8000" dirty="0" smtClean="0">
                <a:solidFill>
                  <a:srgbClr val="FF0000"/>
                </a:solidFill>
                <a:latin typeface="Arial Black" panose="020B0A04020102020204" pitchFamily="34" charset="0"/>
              </a:rPr>
              <a:t>This facility has now been suspended after a court ruling </a:t>
            </a:r>
            <a:r>
              <a:rPr lang="en-US" sz="8000" smtClean="0">
                <a:solidFill>
                  <a:srgbClr val="FF0000"/>
                </a:solidFill>
                <a:latin typeface="Arial Black" panose="020B0A04020102020204" pitchFamily="34" charset="0"/>
              </a:rPr>
              <a:t>on 23</a:t>
            </a:r>
            <a:r>
              <a:rPr lang="en-US" sz="8000" baseline="30000" smtClean="0">
                <a:solidFill>
                  <a:srgbClr val="FF0000"/>
                </a:solidFill>
                <a:latin typeface="Arial Black" panose="020B0A04020102020204" pitchFamily="34" charset="0"/>
              </a:rPr>
              <a:t>rd</a:t>
            </a:r>
            <a:r>
              <a:rPr lang="en-US" sz="8000" dirty="0">
                <a:solidFill>
                  <a:srgbClr val="FF0000"/>
                </a:solidFill>
                <a:latin typeface="Arial Black" panose="020B0A04020102020204" pitchFamily="34" charset="0"/>
              </a:rPr>
              <a:t> </a:t>
            </a:r>
            <a:r>
              <a:rPr lang="en-US" sz="8000" smtClean="0">
                <a:solidFill>
                  <a:srgbClr val="FF0000"/>
                </a:solidFill>
                <a:latin typeface="Arial Black" panose="020B0A04020102020204" pitchFamily="34" charset="0"/>
              </a:rPr>
              <a:t>November </a:t>
            </a:r>
            <a:r>
              <a:rPr lang="en-US" sz="8000" dirty="0" smtClean="0">
                <a:solidFill>
                  <a:srgbClr val="FF0000"/>
                </a:solidFill>
                <a:latin typeface="Arial Black" panose="020B0A04020102020204" pitchFamily="34" charset="0"/>
              </a:rPr>
              <a:t>2022 that invalidated and disallowed implementation of this amendment as there was no public participation among other issues. Members will be updated as and when more information is received.</a:t>
            </a:r>
          </a:p>
          <a:p>
            <a:pPr marL="0" lvl="0" indent="0" algn="just">
              <a:buNone/>
            </a:pPr>
            <a:endParaRPr lang="en-US" sz="7200" dirty="0">
              <a:latin typeface="Arial Black" panose="020B0A04020102020204" pitchFamily="34" charset="0"/>
            </a:endParaRPr>
          </a:p>
          <a:p>
            <a:pPr marL="0" lvl="0" indent="0" algn="just">
              <a:buNone/>
            </a:pPr>
            <a:endParaRPr lang="en-US" sz="7200" dirty="0">
              <a:latin typeface="Arial Black" panose="020B0A04020102020204" pitchFamily="34" charset="0"/>
            </a:endParaRPr>
          </a:p>
          <a:p>
            <a:pPr marL="0" indent="0">
              <a:buNone/>
            </a:pPr>
            <a:endParaRPr lang="en-US" sz="2400" b="1" dirty="0">
              <a:solidFill>
                <a:srgbClr val="FF0000"/>
              </a:solidFill>
              <a:latin typeface="Arial Black" panose="020B0A04020102020204"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15</a:t>
            </a:fld>
            <a:endParaRPr lang="en-US" dirty="0"/>
          </a:p>
        </p:txBody>
      </p:sp>
    </p:spTree>
    <p:extLst>
      <p:ext uri="{BB962C8B-B14F-4D97-AF65-F5344CB8AC3E}">
        <p14:creationId xmlns:p14="http://schemas.microsoft.com/office/powerpoint/2010/main" val="261104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a:ln>
            <a:solidFill>
              <a:schemeClr val="tx1"/>
            </a:solidFill>
          </a:ln>
        </p:spPr>
        <p:txBody>
          <a:bodyPr>
            <a:normAutofit fontScale="55000" lnSpcReduction="20000"/>
          </a:bodyPr>
          <a:lstStyle/>
          <a:p>
            <a:pPr marL="0" indent="0" algn="just">
              <a:buNone/>
            </a:pPr>
            <a:r>
              <a:rPr lang="en-US" sz="3400" b="1" dirty="0">
                <a:solidFill>
                  <a:srgbClr val="FF0000"/>
                </a:solidFill>
                <a:latin typeface="Arial Black" panose="020B0A04020102020204" pitchFamily="34" charset="0"/>
              </a:rPr>
              <a:t>Unidentified </a:t>
            </a:r>
            <a:r>
              <a:rPr lang="en-US" sz="3400" b="1" dirty="0" smtClean="0">
                <a:solidFill>
                  <a:srgbClr val="FF0000"/>
                </a:solidFill>
                <a:latin typeface="Arial Black" panose="020B0A04020102020204" pitchFamily="34" charset="0"/>
              </a:rPr>
              <a:t>Bankings</a:t>
            </a:r>
          </a:p>
          <a:p>
            <a:pPr marL="0" indent="0" algn="just">
              <a:buNone/>
            </a:pPr>
            <a:endParaRPr lang="en-US" b="1" dirty="0">
              <a:solidFill>
                <a:srgbClr val="FF0000"/>
              </a:solidFill>
              <a:latin typeface="Arial Black" panose="020B0A04020102020204" pitchFamily="34" charset="0"/>
            </a:endParaRPr>
          </a:p>
          <a:p>
            <a:pPr algn="just"/>
            <a:r>
              <a:rPr lang="en-US" dirty="0" smtClean="0">
                <a:latin typeface="Arial Black" panose="020B0A04020102020204" pitchFamily="34" charset="0"/>
              </a:rPr>
              <a:t>Over the years, money has been deposited into the Scheme’s current bank account without details of who has deposited it</a:t>
            </a:r>
          </a:p>
          <a:p>
            <a:pPr marL="0" indent="0" algn="just">
              <a:buNone/>
            </a:pPr>
            <a:endParaRPr lang="en-US" dirty="0" smtClean="0">
              <a:latin typeface="Arial Black" panose="020B0A04020102020204" pitchFamily="34" charset="0"/>
            </a:endParaRPr>
          </a:p>
          <a:p>
            <a:pPr algn="just"/>
            <a:r>
              <a:rPr lang="en-US" dirty="0" smtClean="0">
                <a:latin typeface="Arial Black" panose="020B0A04020102020204" pitchFamily="34" charset="0"/>
              </a:rPr>
              <a:t>To date the payees have not been identified and therefore it has not been posted into any members statement</a:t>
            </a:r>
          </a:p>
          <a:p>
            <a:pPr marL="0" indent="0" algn="just">
              <a:buNone/>
            </a:pPr>
            <a:endParaRPr lang="en-US" dirty="0" smtClean="0">
              <a:latin typeface="Arial Black" panose="020B0A04020102020204" pitchFamily="34" charset="0"/>
            </a:endParaRPr>
          </a:p>
          <a:p>
            <a:pPr algn="just"/>
            <a:r>
              <a:rPr lang="en-US" dirty="0">
                <a:latin typeface="Arial Black" panose="020B0A04020102020204" pitchFamily="34" charset="0"/>
              </a:rPr>
              <a:t>T</a:t>
            </a:r>
            <a:r>
              <a:rPr lang="en-US" dirty="0" smtClean="0">
                <a:latin typeface="Arial Black" panose="020B0A04020102020204" pitchFamily="34" charset="0"/>
              </a:rPr>
              <a:t>hese monies are likely to be transfers from other pension schemes for members who joined the University from other employers</a:t>
            </a:r>
          </a:p>
          <a:p>
            <a:pPr marL="0" indent="0" algn="just">
              <a:buNone/>
            </a:pPr>
            <a:endParaRPr lang="en-US" dirty="0" smtClean="0">
              <a:latin typeface="Arial Black" panose="020B0A04020102020204" pitchFamily="34" charset="0"/>
            </a:endParaRPr>
          </a:p>
          <a:p>
            <a:pPr algn="just"/>
            <a:r>
              <a:rPr lang="en-US" dirty="0" smtClean="0">
                <a:latin typeface="Arial Black" panose="020B0A04020102020204" pitchFamily="34" charset="0"/>
              </a:rPr>
              <a:t>Members who joined the University from other employers are encouraged to scrutinize their statements to ensure monies transferred from their earlier scheme’s have been posted into their accounts</a:t>
            </a:r>
          </a:p>
          <a:p>
            <a:pPr marL="0" indent="0" algn="just">
              <a:buNone/>
            </a:pPr>
            <a:endParaRPr lang="en-US" sz="1900" dirty="0" smtClean="0">
              <a:latin typeface="Arial Black" panose="020B0A04020102020204" pitchFamily="34" charset="0"/>
            </a:endParaRPr>
          </a:p>
          <a:p>
            <a:pPr algn="just"/>
            <a:r>
              <a:rPr lang="en-US" dirty="0" smtClean="0">
                <a:latin typeface="Arial Black" panose="020B0A04020102020204" pitchFamily="34" charset="0"/>
              </a:rPr>
              <a:t>The list of the unidentified bankings has been circulated to members for identification and is also on the audited financial statements Note 33 on Page 37</a:t>
            </a:r>
          </a:p>
          <a:p>
            <a:pPr marL="0" indent="0" algn="just">
              <a:buNone/>
            </a:pPr>
            <a:endParaRPr lang="en-US" dirty="0" smtClean="0">
              <a:latin typeface="Arial Black" panose="020B0A04020102020204" pitchFamily="34" charset="0"/>
            </a:endParaRPr>
          </a:p>
          <a:p>
            <a:pPr algn="just"/>
            <a:r>
              <a:rPr lang="en-US" dirty="0" smtClean="0">
                <a:latin typeface="Arial Black" panose="020B0A04020102020204" pitchFamily="34" charset="0"/>
              </a:rPr>
              <a:t>If no one lays claim to the monies, the amounts  will be transferred to the Unclaimed Financial Assets Authority</a:t>
            </a:r>
          </a:p>
        </p:txBody>
      </p:sp>
      <p:sp>
        <p:nvSpPr>
          <p:cNvPr id="2" name="Slide Number Placeholder 1"/>
          <p:cNvSpPr>
            <a:spLocks noGrp="1"/>
          </p:cNvSpPr>
          <p:nvPr>
            <p:ph type="sldNum" sz="quarter" idx="12"/>
          </p:nvPr>
        </p:nvSpPr>
        <p:spPr/>
        <p:txBody>
          <a:bodyPr/>
          <a:lstStyle/>
          <a:p>
            <a:fld id="{980452FC-799B-4390-8AC7-A381815F6348}" type="slidenum">
              <a:rPr lang="en-US" smtClean="0"/>
              <a:pPr/>
              <a:t>16</a:t>
            </a:fld>
            <a:endParaRPr lang="en-US" dirty="0"/>
          </a:p>
        </p:txBody>
      </p:sp>
    </p:spTree>
    <p:extLst>
      <p:ext uri="{BB962C8B-B14F-4D97-AF65-F5344CB8AC3E}">
        <p14:creationId xmlns:p14="http://schemas.microsoft.com/office/powerpoint/2010/main" val="3764022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152401"/>
            <a:ext cx="8686800" cy="6278642"/>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sz="2800" b="1" dirty="0" smtClean="0">
                <a:solidFill>
                  <a:srgbClr val="FF0000"/>
                </a:solidFill>
                <a:effectLst>
                  <a:outerShdw blurRad="38100" dist="38100" dir="2700000" algn="tl">
                    <a:srgbClr val="000000">
                      <a:alpha val="43137"/>
                    </a:srgbClr>
                  </a:outerShdw>
                </a:effectLst>
                <a:latin typeface="Arial Black" panose="020B0A04020102020204" pitchFamily="34" charset="0"/>
                <a:ea typeface="Times New Roman" pitchFamily="18" charset="0"/>
              </a:rPr>
              <a:t>Retiring </a:t>
            </a:r>
            <a:r>
              <a:rPr lang="en-US" sz="2800" b="1" dirty="0">
                <a:solidFill>
                  <a:srgbClr val="FF0000"/>
                </a:solidFill>
                <a:effectLst>
                  <a:outerShdw blurRad="38100" dist="38100" dir="2700000" algn="tl">
                    <a:srgbClr val="000000">
                      <a:alpha val="43137"/>
                    </a:srgbClr>
                  </a:outerShdw>
                </a:effectLst>
                <a:latin typeface="Arial Black" panose="020B0A04020102020204" pitchFamily="34" charset="0"/>
                <a:ea typeface="Times New Roman" pitchFamily="18" charset="0"/>
              </a:rPr>
              <a:t>Members</a:t>
            </a:r>
          </a:p>
          <a:p>
            <a:pPr marL="0" marR="0" lvl="0" indent="0" algn="just" defTabSz="914400" rtl="0" eaLnBrk="1" fontAlgn="base" latinLnBrk="0" hangingPunct="1">
              <a:lnSpc>
                <a:spcPct val="100000"/>
              </a:lnSpc>
              <a:spcBef>
                <a:spcPct val="0"/>
              </a:spcBef>
              <a:spcAft>
                <a:spcPct val="0"/>
              </a:spcAft>
              <a:buClrTx/>
              <a:buSzTx/>
              <a:buFontTx/>
              <a:buNone/>
              <a:tabLst>
                <a:tab pos="0" algn="l"/>
              </a:tabLst>
            </a:pPr>
            <a:endParaRPr kumimoji="0" lang="en-US" sz="1400"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rPr>
              <a:t>The Trustees have always ensured that all retiring members are promptly paid their pension lump sum (1/3</a:t>
            </a:r>
            <a:r>
              <a:rPr kumimoji="0" lang="en-US" i="0" u="none" strike="noStrike" cap="none" normalizeH="0" baseline="3000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rPr>
              <a:t>rd</a:t>
            </a: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rPr>
              <a:t> of their total benefits) from the Scheme immediately they retire. The 1/3</a:t>
            </a:r>
            <a:r>
              <a:rPr lang="en-US" baseline="30000" dirty="0" smtClean="0">
                <a:effectLst>
                  <a:outerShdw blurRad="38100" dist="38100" dir="2700000" algn="tl">
                    <a:srgbClr val="000000">
                      <a:alpha val="43137"/>
                    </a:srgbClr>
                  </a:outerShdw>
                </a:effectLst>
                <a:latin typeface="Arial Black" pitchFamily="34" charset="0"/>
                <a:ea typeface="Times New Roman" pitchFamily="18" charset="0"/>
              </a:rPr>
              <a:t>rd</a:t>
            </a:r>
            <a:r>
              <a:rPr lang="en-US" dirty="0" smtClean="0">
                <a:effectLst>
                  <a:outerShdw blurRad="38100" dist="38100" dir="2700000" algn="tl">
                    <a:srgbClr val="000000">
                      <a:alpha val="43137"/>
                    </a:srgbClr>
                  </a:outerShdw>
                </a:effectLst>
                <a:latin typeface="Arial Black" pitchFamily="34" charset="0"/>
                <a:ea typeface="Times New Roman" pitchFamily="18" charset="0"/>
              </a:rPr>
              <a:t> will be subject to tax.</a:t>
            </a:r>
            <a:endPar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endPar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The other 2/3</a:t>
            </a:r>
            <a:r>
              <a:rPr kumimoji="0" lang="en-US" i="0" u="none" strike="noStrike" cap="none" normalizeH="0" baseline="3000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rds</a:t>
            </a: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can be forwarded to an Insurance company chosen by the retiring member for purchase of annuities (regular payment similar to pension) or a member can purchase Income Drawdown from a registered Income Drawdown provider. The 2/3rds amount is not taxable.</a:t>
            </a:r>
            <a:r>
              <a:rPr kumimoji="0" lang="en-US"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a:t>
            </a:r>
            <a:endPar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endParaRPr lang="en-US" dirty="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lvl="0" algn="just" eaLnBrk="0" fontAlgn="base" hangingPunct="0">
              <a:spcBef>
                <a:spcPct val="0"/>
              </a:spcBef>
              <a:spcAft>
                <a:spcPct val="0"/>
              </a:spcAft>
              <a:tabLst>
                <a:tab pos="0" algn="l"/>
              </a:tabLst>
            </a:pP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Before members settle</a:t>
            </a:r>
            <a:r>
              <a:rPr kumimoji="0" lang="en-US"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for an annuity or </a:t>
            </a:r>
            <a:r>
              <a:rPr lang="en-US" dirty="0" smtClean="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IDD provider</a:t>
            </a:r>
            <a:r>
              <a:rPr lang="en-US" dirty="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a:t>
            </a:r>
            <a:r>
              <a:rPr kumimoji="0" lang="en-US"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they are advised to seek quotations from the various companies in the market. Once a member has made a commitment to an annuity or IDD provider, they can not pull out as it is for life in the case of an annuity or ten(10) years in the case of IDD.</a:t>
            </a:r>
            <a:endPar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endParaRPr lang="en-US" dirty="0" smtClean="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0" algn="l"/>
              </a:tabLst>
            </a:pP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Members retiring should visit the Secretariat at least one month before their retirement date so as to be able to receive their retirement benefits </a:t>
            </a:r>
            <a:r>
              <a:rPr lang="en-US" dirty="0" smtClean="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ONE</a:t>
            </a:r>
            <a:r>
              <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day after the retirement date.</a:t>
            </a:r>
            <a:endParaRPr kumimoji="0" lang="en-US"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457200" y="22952"/>
            <a:ext cx="8229600" cy="6633864"/>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 pos="6342063" algn="l"/>
              </a:tabLst>
            </a:pPr>
            <a:r>
              <a:rPr kumimoji="0" lang="en-US" sz="2800" b="1" i="0" strike="noStrike" cap="none" normalizeH="0" baseline="0" dirty="0" smtClean="0">
                <a:ln>
                  <a:noFill/>
                </a:ln>
                <a:solidFill>
                  <a:srgbClr val="FF0000"/>
                </a:solidFill>
                <a:effectLst>
                  <a:outerShdw blurRad="38100" dist="38100" dir="2700000" algn="tl">
                    <a:srgbClr val="000000">
                      <a:alpha val="43137"/>
                    </a:srgbClr>
                  </a:outerShdw>
                </a:effectLst>
                <a:latin typeface="Arial Black" panose="020B0A04020102020204" pitchFamily="34" charset="0"/>
                <a:ea typeface="Times New Roman" pitchFamily="18" charset="0"/>
                <a:cs typeface="Arial" pitchFamily="34" charset="0"/>
              </a:rPr>
              <a:t>Members Statements</a:t>
            </a:r>
          </a:p>
          <a:p>
            <a:endParaRPr lang="en-US" sz="1600" dirty="0" smtClean="0"/>
          </a:p>
          <a:p>
            <a:pPr algn="just"/>
            <a:r>
              <a:rPr lang="en-US" sz="2000" dirty="0" smtClean="0">
                <a:effectLst>
                  <a:outerShdw blurRad="38100" dist="38100" dir="2700000" algn="tl">
                    <a:srgbClr val="000000">
                      <a:alpha val="43137"/>
                    </a:srgbClr>
                  </a:outerShdw>
                </a:effectLst>
                <a:latin typeface="Arial Black" pitchFamily="34" charset="0"/>
              </a:rPr>
              <a:t>The members’ statements have been sent to members through their uon email addresses. Members whose </a:t>
            </a:r>
            <a:r>
              <a:rPr lang="en-US" sz="2000" dirty="0" smtClean="0">
                <a:solidFill>
                  <a:srgbClr val="FF0000"/>
                </a:solidFill>
                <a:effectLst>
                  <a:outerShdw blurRad="38100" dist="38100" dir="2700000" algn="tl">
                    <a:srgbClr val="000000">
                      <a:alpha val="43137"/>
                    </a:srgbClr>
                  </a:outerShdw>
                </a:effectLst>
                <a:latin typeface="Arial Black" pitchFamily="34" charset="0"/>
              </a:rPr>
              <a:t>total contribution </a:t>
            </a:r>
            <a:r>
              <a:rPr lang="en-US" sz="2000" dirty="0" smtClean="0">
                <a:effectLst>
                  <a:outerShdw blurRad="38100" dist="38100" dir="2700000" algn="tl">
                    <a:srgbClr val="000000">
                      <a:alpha val="43137"/>
                    </a:srgbClr>
                  </a:outerShdw>
                </a:effectLst>
                <a:latin typeface="Arial Black" pitchFamily="34" charset="0"/>
              </a:rPr>
              <a:t>(employer’s and employee’s) is </a:t>
            </a:r>
            <a:r>
              <a:rPr lang="en-US" sz="2000" dirty="0" smtClean="0">
                <a:solidFill>
                  <a:srgbClr val="FF0000"/>
                </a:solidFill>
                <a:effectLst>
                  <a:outerShdw blurRad="38100" dist="38100" dir="2700000" algn="tl">
                    <a:srgbClr val="000000">
                      <a:alpha val="43137"/>
                    </a:srgbClr>
                  </a:outerShdw>
                </a:effectLst>
                <a:latin typeface="Arial Black" pitchFamily="34" charset="0"/>
              </a:rPr>
              <a:t>more than KShs 20,000 per month </a:t>
            </a:r>
            <a:r>
              <a:rPr lang="en-US" sz="2000" dirty="0" smtClean="0">
                <a:effectLst>
                  <a:outerShdw blurRad="38100" dist="38100" dir="2700000" algn="tl">
                    <a:srgbClr val="000000">
                      <a:alpha val="43137"/>
                    </a:srgbClr>
                  </a:outerShdw>
                </a:effectLst>
                <a:latin typeface="Arial Black" pitchFamily="34" charset="0"/>
              </a:rPr>
              <a:t>have </a:t>
            </a:r>
            <a:r>
              <a:rPr lang="en-US" sz="2000" dirty="0" smtClean="0">
                <a:solidFill>
                  <a:srgbClr val="FF0000"/>
                </a:solidFill>
                <a:effectLst>
                  <a:outerShdw blurRad="38100" dist="38100" dir="2700000" algn="tl">
                    <a:srgbClr val="000000">
                      <a:alpha val="43137"/>
                    </a:srgbClr>
                  </a:outerShdw>
                </a:effectLst>
                <a:latin typeface="Arial Black" pitchFamily="34" charset="0"/>
              </a:rPr>
              <a:t>two statements titled ‘Registered’ and ‘Unregistered’.</a:t>
            </a:r>
            <a:r>
              <a:rPr lang="en-US" sz="2000" dirty="0" smtClean="0">
                <a:effectLst>
                  <a:outerShdw blurRad="38100" dist="38100" dir="2700000" algn="tl">
                    <a:srgbClr val="000000">
                      <a:alpha val="43137"/>
                    </a:srgbClr>
                  </a:outerShdw>
                </a:effectLst>
                <a:latin typeface="Arial Black" pitchFamily="34" charset="0"/>
              </a:rPr>
              <a:t> </a:t>
            </a:r>
          </a:p>
          <a:p>
            <a:pPr algn="just"/>
            <a:endParaRPr lang="en-US" sz="2000" dirty="0">
              <a:effectLst>
                <a:outerShdw blurRad="38100" dist="38100" dir="2700000" algn="tl">
                  <a:srgbClr val="000000">
                    <a:alpha val="43137"/>
                  </a:srgbClr>
                </a:outerShdw>
              </a:effectLst>
              <a:latin typeface="Arial Black" pitchFamily="34" charset="0"/>
            </a:endParaRPr>
          </a:p>
          <a:p>
            <a:pPr algn="just"/>
            <a:r>
              <a:rPr lang="en-US" sz="2000" dirty="0" smtClean="0">
                <a:effectLst>
                  <a:outerShdw blurRad="38100" dist="38100" dir="2700000" algn="tl">
                    <a:srgbClr val="000000">
                      <a:alpha val="43137"/>
                    </a:srgbClr>
                  </a:outerShdw>
                </a:effectLst>
                <a:latin typeface="Arial Black" pitchFamily="34" charset="0"/>
              </a:rPr>
              <a:t>Registered statement is posted with monthly contributions of </a:t>
            </a:r>
            <a:r>
              <a:rPr lang="en-US" sz="2000" dirty="0" smtClean="0">
                <a:solidFill>
                  <a:srgbClr val="FF0000"/>
                </a:solidFill>
                <a:effectLst>
                  <a:outerShdw blurRad="38100" dist="38100" dir="2700000" algn="tl">
                    <a:srgbClr val="000000">
                      <a:alpha val="43137"/>
                    </a:srgbClr>
                  </a:outerShdw>
                </a:effectLst>
                <a:latin typeface="Arial Black" pitchFamily="34" charset="0"/>
              </a:rPr>
              <a:t>up to KShs 20,000</a:t>
            </a:r>
            <a:r>
              <a:rPr lang="en-US" sz="2000" dirty="0" smtClean="0">
                <a:effectLst>
                  <a:outerShdw blurRad="38100" dist="38100" dir="2700000" algn="tl">
                    <a:srgbClr val="000000">
                      <a:alpha val="43137"/>
                    </a:srgbClr>
                  </a:outerShdw>
                </a:effectLst>
                <a:latin typeface="Arial Black" pitchFamily="34" charset="0"/>
              </a:rPr>
              <a:t>. </a:t>
            </a:r>
          </a:p>
          <a:p>
            <a:pPr algn="just"/>
            <a:endParaRPr lang="en-US" sz="2000" dirty="0">
              <a:effectLst>
                <a:outerShdw blurRad="38100" dist="38100" dir="2700000" algn="tl">
                  <a:srgbClr val="000000">
                    <a:alpha val="43137"/>
                  </a:srgbClr>
                </a:outerShdw>
              </a:effectLst>
              <a:latin typeface="Arial Black" pitchFamily="34" charset="0"/>
            </a:endParaRPr>
          </a:p>
          <a:p>
            <a:pPr algn="just"/>
            <a:r>
              <a:rPr lang="en-US" sz="2000" dirty="0" smtClean="0">
                <a:effectLst>
                  <a:outerShdw blurRad="38100" dist="38100" dir="2700000" algn="tl">
                    <a:srgbClr val="000000">
                      <a:alpha val="43137"/>
                    </a:srgbClr>
                  </a:outerShdw>
                </a:effectLst>
                <a:latin typeface="Arial Black" pitchFamily="34" charset="0"/>
              </a:rPr>
              <a:t>The amount above the </a:t>
            </a:r>
            <a:r>
              <a:rPr lang="en-US" sz="2000" dirty="0" smtClean="0">
                <a:solidFill>
                  <a:srgbClr val="FF0000"/>
                </a:solidFill>
                <a:effectLst>
                  <a:outerShdw blurRad="38100" dist="38100" dir="2700000" algn="tl">
                    <a:srgbClr val="000000">
                      <a:alpha val="43137"/>
                    </a:srgbClr>
                  </a:outerShdw>
                </a:effectLst>
                <a:latin typeface="Arial Black" pitchFamily="34" charset="0"/>
              </a:rPr>
              <a:t>Kshs. 20,000 </a:t>
            </a:r>
            <a:r>
              <a:rPr lang="en-US" sz="2000" dirty="0" smtClean="0">
                <a:effectLst>
                  <a:outerShdw blurRad="38100" dist="38100" dir="2700000" algn="tl">
                    <a:srgbClr val="000000">
                      <a:alpha val="43137"/>
                    </a:srgbClr>
                  </a:outerShdw>
                </a:effectLst>
                <a:latin typeface="Arial Black" pitchFamily="34" charset="0"/>
              </a:rPr>
              <a:t>is posted to the </a:t>
            </a:r>
            <a:r>
              <a:rPr lang="en-US" sz="2000" dirty="0" smtClean="0">
                <a:solidFill>
                  <a:srgbClr val="FF0000"/>
                </a:solidFill>
                <a:effectLst>
                  <a:outerShdw blurRad="38100" dist="38100" dir="2700000" algn="tl">
                    <a:srgbClr val="000000">
                      <a:alpha val="43137"/>
                    </a:srgbClr>
                  </a:outerShdw>
                </a:effectLst>
                <a:latin typeface="Arial Black" pitchFamily="34" charset="0"/>
              </a:rPr>
              <a:t>unregistered statement</a:t>
            </a:r>
            <a:r>
              <a:rPr lang="en-US" sz="2000" dirty="0" smtClean="0">
                <a:effectLst>
                  <a:outerShdw blurRad="38100" dist="38100" dir="2700000" algn="tl">
                    <a:srgbClr val="000000">
                      <a:alpha val="43137"/>
                    </a:srgbClr>
                  </a:outerShdw>
                </a:effectLst>
                <a:latin typeface="Arial Black" pitchFamily="34" charset="0"/>
              </a:rPr>
              <a:t>. This is in </a:t>
            </a:r>
            <a:r>
              <a:rPr lang="en-US" sz="2000" dirty="0" smtClean="0">
                <a:solidFill>
                  <a:srgbClr val="FF0000"/>
                </a:solidFill>
                <a:effectLst>
                  <a:outerShdw blurRad="38100" dist="38100" dir="2700000" algn="tl">
                    <a:srgbClr val="000000">
                      <a:alpha val="43137"/>
                    </a:srgbClr>
                  </a:outerShdw>
                </a:effectLst>
                <a:latin typeface="Arial Black" pitchFamily="34" charset="0"/>
              </a:rPr>
              <a:t>line with the Income Tax Act.</a:t>
            </a:r>
          </a:p>
          <a:p>
            <a:pPr algn="just"/>
            <a:r>
              <a:rPr lang="en-US" sz="2000" dirty="0" smtClean="0">
                <a:effectLst>
                  <a:outerShdw blurRad="38100" dist="38100" dir="2700000" algn="tl">
                    <a:srgbClr val="000000">
                      <a:alpha val="43137"/>
                    </a:srgbClr>
                  </a:outerShdw>
                </a:effectLst>
                <a:latin typeface="Arial Black" pitchFamily="34" charset="0"/>
              </a:rPr>
              <a:t> </a:t>
            </a:r>
          </a:p>
          <a:p>
            <a:pPr algn="just"/>
            <a:r>
              <a:rPr lang="en-US" sz="2000" dirty="0" smtClean="0">
                <a:solidFill>
                  <a:srgbClr val="FF0000"/>
                </a:solidFill>
                <a:effectLst>
                  <a:outerShdw blurRad="38100" dist="38100" dir="2700000" algn="tl">
                    <a:srgbClr val="000000">
                      <a:alpha val="43137"/>
                    </a:srgbClr>
                  </a:outerShdw>
                </a:effectLst>
                <a:latin typeface="Arial Black" pitchFamily="34" charset="0"/>
              </a:rPr>
              <a:t>Total accrued benefits </a:t>
            </a:r>
            <a:r>
              <a:rPr lang="en-US" sz="2000" dirty="0" smtClean="0">
                <a:effectLst>
                  <a:outerShdw blurRad="38100" dist="38100" dir="2700000" algn="tl">
                    <a:srgbClr val="000000">
                      <a:alpha val="43137"/>
                    </a:srgbClr>
                  </a:outerShdw>
                </a:effectLst>
                <a:latin typeface="Arial Black" pitchFamily="34" charset="0"/>
              </a:rPr>
              <a:t>for members with the statements is the addition of the </a:t>
            </a:r>
            <a:r>
              <a:rPr lang="en-US" sz="2000" u="sng" dirty="0" smtClean="0">
                <a:solidFill>
                  <a:srgbClr val="FF0000"/>
                </a:solidFill>
                <a:effectLst>
                  <a:outerShdw blurRad="38100" dist="38100" dir="2700000" algn="tl">
                    <a:srgbClr val="000000">
                      <a:alpha val="43137"/>
                    </a:srgbClr>
                  </a:outerShdw>
                </a:effectLst>
                <a:latin typeface="Arial Black" pitchFamily="34" charset="0"/>
              </a:rPr>
              <a:t>total balances shown on each of the two statements</a:t>
            </a:r>
            <a:r>
              <a:rPr lang="en-US" sz="2000" dirty="0" smtClean="0">
                <a:solidFill>
                  <a:srgbClr val="FF0000"/>
                </a:solidFill>
                <a:effectLst>
                  <a:outerShdw blurRad="38100" dist="38100" dir="2700000" algn="tl">
                    <a:srgbClr val="000000">
                      <a:alpha val="43137"/>
                    </a:srgbClr>
                  </a:outerShdw>
                </a:effectLst>
                <a:latin typeface="Arial Black" pitchFamily="34" charset="0"/>
              </a:rPr>
              <a:t>.</a:t>
            </a:r>
          </a:p>
          <a:p>
            <a:pPr algn="just"/>
            <a:r>
              <a:rPr lang="en-US" sz="2000" dirty="0" smtClean="0">
                <a:effectLst>
                  <a:outerShdw blurRad="38100" dist="38100" dir="2700000" algn="tl">
                    <a:srgbClr val="000000">
                      <a:alpha val="43137"/>
                    </a:srgbClr>
                  </a:outerShdw>
                </a:effectLst>
                <a:latin typeface="Arial Black" pitchFamily="34" charset="0"/>
              </a:rPr>
              <a:t> </a:t>
            </a:r>
          </a:p>
          <a:p>
            <a:pPr algn="just"/>
            <a:r>
              <a:rPr lang="en-US" sz="2000" dirty="0" smtClean="0">
                <a:solidFill>
                  <a:srgbClr val="0000FF"/>
                </a:solidFill>
                <a:effectLst>
                  <a:outerShdw blurRad="38100" dist="38100" dir="2700000" algn="tl">
                    <a:srgbClr val="000000">
                      <a:alpha val="43137"/>
                    </a:srgbClr>
                  </a:outerShdw>
                </a:effectLst>
                <a:latin typeface="Arial Black" pitchFamily="34" charset="0"/>
              </a:rPr>
              <a:t>Members should keenly study their statements and raise any issues with the secretariat. </a:t>
            </a:r>
            <a:endParaRPr kumimoji="0" lang="en-US" sz="2000" b="0" i="0" u="none" strike="noStrike" cap="none" normalizeH="0" baseline="0" dirty="0" smtClean="0">
              <a:ln>
                <a:noFill/>
              </a:ln>
              <a:solidFill>
                <a:srgbClr val="0000FF"/>
              </a:solidFill>
              <a:effectLst>
                <a:outerShdw blurRad="38100" dist="38100" dir="2700000" algn="tl">
                  <a:srgbClr val="000000">
                    <a:alpha val="43137"/>
                  </a:srgbClr>
                </a:outerShdw>
              </a:effectLst>
              <a:latin typeface="Berlin Sans FB"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077200" cy="5668963"/>
          </a:xfrm>
          <a:ln>
            <a:solidFill>
              <a:schemeClr val="tx1"/>
            </a:solidFill>
          </a:ln>
        </p:spPr>
        <p:txBody>
          <a:bodyPr>
            <a:normAutofit/>
          </a:bodyPr>
          <a:lstStyle/>
          <a:p>
            <a:pPr marL="0" indent="0" algn="just">
              <a:buNone/>
            </a:pPr>
            <a:r>
              <a:rPr lang="en-US" sz="2800" dirty="0">
                <a:solidFill>
                  <a:srgbClr val="FF0000"/>
                </a:solidFill>
                <a:latin typeface="Arial Black" panose="020B0A04020102020204" pitchFamily="34" charset="0"/>
              </a:rPr>
              <a:t>Education to </a:t>
            </a:r>
            <a:r>
              <a:rPr lang="en-US" sz="2800" dirty="0" smtClean="0">
                <a:solidFill>
                  <a:srgbClr val="FF0000"/>
                </a:solidFill>
                <a:latin typeface="Arial Black" panose="020B0A04020102020204" pitchFamily="34" charset="0"/>
              </a:rPr>
              <a:t>members</a:t>
            </a:r>
          </a:p>
          <a:p>
            <a:pPr algn="just"/>
            <a:endParaRPr lang="en-US" sz="2400" dirty="0">
              <a:solidFill>
                <a:srgbClr val="FF0000"/>
              </a:solidFill>
              <a:latin typeface="Arial Black" panose="020B0A04020102020204" pitchFamily="34" charset="0"/>
            </a:endParaRPr>
          </a:p>
          <a:p>
            <a:pPr algn="just"/>
            <a:r>
              <a:rPr lang="en-US" sz="2400" dirty="0" smtClean="0">
                <a:latin typeface="Arial Black" pitchFamily="34" charset="0"/>
                <a:ea typeface="Times New Roman" pitchFamily="18" charset="0"/>
              </a:rPr>
              <a:t>Member’s </a:t>
            </a:r>
            <a:r>
              <a:rPr lang="en-US" sz="2400" dirty="0">
                <a:latin typeface="Arial Black" pitchFamily="34" charset="0"/>
                <a:ea typeface="Times New Roman" pitchFamily="18" charset="0"/>
              </a:rPr>
              <a:t>education </a:t>
            </a:r>
            <a:r>
              <a:rPr lang="en-US" sz="2400" dirty="0" smtClean="0">
                <a:latin typeface="Arial Black" pitchFamily="34" charset="0"/>
                <a:ea typeface="Times New Roman" pitchFamily="18" charset="0"/>
              </a:rPr>
              <a:t>day has been scheduled for January 2023 </a:t>
            </a:r>
          </a:p>
          <a:p>
            <a:pPr marL="0" indent="0" algn="just">
              <a:buNone/>
            </a:pPr>
            <a:endParaRPr lang="en-US" sz="2400" dirty="0" smtClean="0">
              <a:latin typeface="Arial Black" pitchFamily="34" charset="0"/>
              <a:ea typeface="Times New Roman" pitchFamily="18" charset="0"/>
            </a:endParaRPr>
          </a:p>
          <a:p>
            <a:pPr algn="just"/>
            <a:r>
              <a:rPr lang="en-US" sz="2400" dirty="0">
                <a:latin typeface="Arial Black" pitchFamily="34" charset="0"/>
                <a:ea typeface="Times New Roman" pitchFamily="18" charset="0"/>
              </a:rPr>
              <a:t>T</a:t>
            </a:r>
            <a:r>
              <a:rPr lang="en-US" sz="2400" dirty="0" smtClean="0">
                <a:latin typeface="Arial Black" pitchFamily="34" charset="0"/>
                <a:ea typeface="Times New Roman" pitchFamily="18" charset="0"/>
              </a:rPr>
              <a:t>he Scheme will also organize for an </a:t>
            </a:r>
            <a:r>
              <a:rPr lang="en-US" sz="2400" dirty="0" smtClean="0">
                <a:solidFill>
                  <a:srgbClr val="FF0000"/>
                </a:solidFill>
                <a:latin typeface="Arial Black" pitchFamily="34" charset="0"/>
                <a:ea typeface="Times New Roman" pitchFamily="18" charset="0"/>
              </a:rPr>
              <a:t>open day</a:t>
            </a:r>
            <a:r>
              <a:rPr lang="en-US" sz="2400" dirty="0" smtClean="0">
                <a:latin typeface="Arial Black" pitchFamily="34" charset="0"/>
                <a:ea typeface="Times New Roman" pitchFamily="18" charset="0"/>
              </a:rPr>
              <a:t> for members. Members will be able to interact with the various service providers in the pension industry</a:t>
            </a:r>
            <a:endParaRPr lang="en-US" sz="2000" dirty="0" smtClean="0">
              <a:latin typeface="Arial Black" pitchFamily="34" charset="0"/>
              <a:ea typeface="Times New Roman" pitchFamily="18" charset="0"/>
            </a:endParaRPr>
          </a:p>
          <a:p>
            <a:pPr marL="0" indent="0" algn="just">
              <a:buNone/>
            </a:pPr>
            <a:endParaRPr lang="en-US" sz="2400" dirty="0" smtClean="0">
              <a:latin typeface="Arial Black" pitchFamily="34" charset="0"/>
              <a:ea typeface="Times New Roman" pitchFamily="18" charset="0"/>
            </a:endParaRPr>
          </a:p>
          <a:p>
            <a:pPr marL="0" indent="0" algn="just">
              <a:buNone/>
            </a:pPr>
            <a:endParaRPr lang="en-US" sz="2400" dirty="0">
              <a:latin typeface="Arial Black" pitchFamily="34" charset="0"/>
            </a:endParaRPr>
          </a:p>
          <a:p>
            <a:endParaRPr lang="en-US" dirty="0"/>
          </a:p>
        </p:txBody>
      </p:sp>
      <p:sp>
        <p:nvSpPr>
          <p:cNvPr id="2" name="Slide Number Placeholder 1"/>
          <p:cNvSpPr>
            <a:spLocks noGrp="1"/>
          </p:cNvSpPr>
          <p:nvPr>
            <p:ph type="sldNum" sz="quarter" idx="12"/>
          </p:nvPr>
        </p:nvSpPr>
        <p:spPr/>
        <p:txBody>
          <a:bodyPr/>
          <a:lstStyle/>
          <a:p>
            <a:fld id="{980452FC-799B-4390-8AC7-A381815F6348}" type="slidenum">
              <a:rPr lang="en-US" smtClean="0"/>
              <a:pPr/>
              <a:t>19</a:t>
            </a:fld>
            <a:endParaRPr lang="en-US" dirty="0"/>
          </a:p>
        </p:txBody>
      </p:sp>
    </p:spTree>
    <p:extLst>
      <p:ext uri="{BB962C8B-B14F-4D97-AF65-F5344CB8AC3E}">
        <p14:creationId xmlns:p14="http://schemas.microsoft.com/office/powerpoint/2010/main" val="985649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7772400" cy="5453288"/>
          </a:xfrm>
          <a:prstGeom prst="rect">
            <a:avLst/>
          </a:prstGeom>
          <a:ln>
            <a:solidFill>
              <a:schemeClr val="tx1"/>
            </a:solidFill>
          </a:ln>
        </p:spPr>
        <p:txBody>
          <a:bodyPr wrap="square">
            <a:spAutoFit/>
          </a:bodyPr>
          <a:lstStyle/>
          <a:p>
            <a:pPr lvl="0" algn="just" eaLnBrk="0" fontAlgn="base" hangingPunct="0">
              <a:spcBef>
                <a:spcPct val="0"/>
              </a:spcBef>
              <a:spcAft>
                <a:spcPct val="0"/>
              </a:spcAft>
            </a:pPr>
            <a:r>
              <a:rPr lang="en-US" sz="2800" b="1" dirty="0">
                <a:solidFill>
                  <a:srgbClr val="FF0000"/>
                </a:solidFill>
                <a:effectLst>
                  <a:outerShdw blurRad="38100" dist="38100" dir="2700000" algn="tl">
                    <a:srgbClr val="000000">
                      <a:alpha val="43137"/>
                    </a:srgbClr>
                  </a:outerShdw>
                </a:effectLst>
                <a:latin typeface="Arial Black" panose="020B0A04020102020204" pitchFamily="34" charset="0"/>
              </a:rPr>
              <a:t>Introduction</a:t>
            </a:r>
            <a:endParaRPr lang="en-US" sz="2800" b="1" dirty="0">
              <a:effectLst>
                <a:outerShdw blurRad="38100" dist="38100" dir="2700000" algn="tl">
                  <a:srgbClr val="000000">
                    <a:alpha val="43137"/>
                  </a:srgbClr>
                </a:outerShdw>
              </a:effectLst>
              <a:latin typeface="Arial Black" panose="020B0A04020102020204" pitchFamily="34" charset="0"/>
              <a:ea typeface="Times New Roman" pitchFamily="18" charset="0"/>
            </a:endParaRPr>
          </a:p>
          <a:p>
            <a:pPr lvl="0" algn="just" eaLnBrk="0" fontAlgn="base" hangingPunct="0">
              <a:spcBef>
                <a:spcPct val="0"/>
              </a:spcBef>
              <a:spcAft>
                <a:spcPct val="0"/>
              </a:spcAft>
            </a:pPr>
            <a:endParaRPr lang="en-US" b="1" dirty="0">
              <a:effectLst>
                <a:outerShdw blurRad="38100" dist="38100" dir="2700000" algn="tl">
                  <a:srgbClr val="000000">
                    <a:alpha val="43137"/>
                  </a:srgbClr>
                </a:outerShdw>
              </a:effectLst>
              <a:latin typeface="Arial Black" pitchFamily="34" charset="0"/>
              <a:ea typeface="Times New Roman" pitchFamily="18" charset="0"/>
            </a:endParaRPr>
          </a:p>
          <a:p>
            <a:pPr marL="285750" lvl="0" indent="-285750" algn="just" eaLnBrk="0" fontAlgn="base" hangingPunct="0">
              <a:spcBef>
                <a:spcPct val="0"/>
              </a:spcBef>
              <a:spcAft>
                <a:spcPct val="0"/>
              </a:spcAft>
              <a:buFont typeface="Wingdings" panose="05000000000000000000" pitchFamily="2" charset="2"/>
              <a:buChar char="§"/>
            </a:pPr>
            <a:r>
              <a:rPr lang="en-US" b="1" dirty="0">
                <a:latin typeface="Arial Black" pitchFamily="34" charset="0"/>
                <a:ea typeface="Times New Roman" pitchFamily="18" charset="0"/>
              </a:rPr>
              <a:t>I take this opportunity to welcome all Members to the </a:t>
            </a:r>
            <a:r>
              <a:rPr lang="en-US" b="1" dirty="0" smtClean="0">
                <a:latin typeface="Arial Black" pitchFamily="34" charset="0"/>
                <a:ea typeface="Times New Roman" pitchFamily="18" charset="0"/>
              </a:rPr>
              <a:t>2021/2022 AGM. </a:t>
            </a:r>
          </a:p>
          <a:p>
            <a:pPr lvl="0" algn="just" eaLnBrk="0" fontAlgn="base" hangingPunct="0">
              <a:spcBef>
                <a:spcPct val="0"/>
              </a:spcBef>
              <a:spcAft>
                <a:spcPct val="0"/>
              </a:spcAft>
            </a:pPr>
            <a:endParaRPr lang="en-US" b="1" dirty="0" smtClean="0">
              <a:latin typeface="Arial Black" pitchFamily="34" charset="0"/>
              <a:ea typeface="Times New Roman" pitchFamily="18" charset="0"/>
            </a:endParaRPr>
          </a:p>
          <a:p>
            <a:pPr marL="285750" lvl="0" indent="-285750" algn="just" eaLnBrk="0" fontAlgn="base" hangingPunct="0">
              <a:spcBef>
                <a:spcPct val="0"/>
              </a:spcBef>
              <a:spcAft>
                <a:spcPct val="0"/>
              </a:spcAft>
              <a:buFont typeface="Wingdings" panose="05000000000000000000" pitchFamily="2" charset="2"/>
              <a:buChar char="§"/>
            </a:pPr>
            <a:r>
              <a:rPr lang="en-US" dirty="0" smtClean="0">
                <a:latin typeface="Arial Black" panose="020B0A04020102020204" pitchFamily="34" charset="0"/>
                <a:ea typeface="Calibri" panose="020F0502020204030204" pitchFamily="34" charset="0"/>
                <a:cs typeface="Times New Roman" panose="02020603050405020304" pitchFamily="18" charset="0"/>
              </a:rPr>
              <a:t>The </a:t>
            </a:r>
            <a:r>
              <a:rPr lang="en-US" dirty="0">
                <a:latin typeface="Arial Black" panose="020B0A04020102020204" pitchFamily="34" charset="0"/>
                <a:ea typeface="Calibri" panose="020F0502020204030204" pitchFamily="34" charset="0"/>
                <a:cs typeface="Times New Roman" panose="02020603050405020304" pitchFamily="18" charset="0"/>
              </a:rPr>
              <a:t>Fund is managed by a Board of Trustees that is established under a Trust as required by the Retirement Benefits Act. </a:t>
            </a:r>
            <a:endParaRPr lang="en-US" dirty="0" smtClean="0">
              <a:latin typeface="Arial Black" panose="020B0A04020102020204" pitchFamily="34" charset="0"/>
              <a:ea typeface="Calibri" panose="020F0502020204030204" pitchFamily="34" charset="0"/>
              <a:cs typeface="Times New Roman" panose="02020603050405020304" pitchFamily="18" charset="0"/>
            </a:endParaRPr>
          </a:p>
          <a:p>
            <a:pPr lvl="0" algn="just" eaLnBrk="0" fontAlgn="base" hangingPunct="0">
              <a:spcBef>
                <a:spcPct val="0"/>
              </a:spcBef>
              <a:spcAft>
                <a:spcPct val="0"/>
              </a:spcAft>
            </a:pPr>
            <a:endParaRPr lang="en-US" dirty="0" smtClean="0">
              <a:latin typeface="Arial Black" panose="020B0A0402010202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
            </a:pPr>
            <a:r>
              <a:rPr lang="en-US" dirty="0" smtClean="0">
                <a:latin typeface="Arial Black" panose="020B0A04020102020204" pitchFamily="34" charset="0"/>
                <a:ea typeface="Calibri" panose="020F0502020204030204" pitchFamily="34" charset="0"/>
                <a:cs typeface="Times New Roman" panose="02020603050405020304" pitchFamily="18" charset="0"/>
              </a:rPr>
              <a:t>The Scheme opted for internal administration by having a secretariat that runs the day </a:t>
            </a:r>
            <a:r>
              <a:rPr lang="en-US" dirty="0">
                <a:latin typeface="Arial Black" panose="020B0A04020102020204" pitchFamily="34" charset="0"/>
                <a:ea typeface="Calibri" panose="020F0502020204030204" pitchFamily="34" charset="0"/>
                <a:cs typeface="Times New Roman" panose="02020603050405020304" pitchFamily="18" charset="0"/>
              </a:rPr>
              <a:t>to day </a:t>
            </a:r>
            <a:r>
              <a:rPr lang="en-US" dirty="0" smtClean="0">
                <a:latin typeface="Arial Black" panose="020B0A04020102020204" pitchFamily="34" charset="0"/>
                <a:ea typeface="Calibri" panose="020F0502020204030204" pitchFamily="34" charset="0"/>
                <a:cs typeface="Times New Roman" panose="02020603050405020304" pitchFamily="18" charset="0"/>
              </a:rPr>
              <a:t>operations of the Scheme on behalf of </a:t>
            </a:r>
            <a:r>
              <a:rPr lang="en-US" dirty="0">
                <a:latin typeface="Arial Black" panose="020B0A04020102020204" pitchFamily="34" charset="0"/>
                <a:ea typeface="Calibri" panose="020F0502020204030204" pitchFamily="34" charset="0"/>
                <a:cs typeface="Times New Roman" panose="02020603050405020304" pitchFamily="18" charset="0"/>
              </a:rPr>
              <a:t>the Board in meeting its objectives</a:t>
            </a:r>
            <a:r>
              <a:rPr lang="en-US" dirty="0" smtClean="0">
                <a:latin typeface="Arial Black" panose="020B0A04020102020204" pitchFamily="34" charset="0"/>
                <a:ea typeface="Calibri" panose="020F0502020204030204" pitchFamily="34" charset="0"/>
                <a:cs typeface="Times New Roman" panose="02020603050405020304" pitchFamily="18" charset="0"/>
              </a:rPr>
              <a:t>.</a:t>
            </a:r>
          </a:p>
          <a:p>
            <a:pPr algn="just">
              <a:lnSpc>
                <a:spcPct val="107000"/>
              </a:lnSpc>
              <a:spcAft>
                <a:spcPts val="800"/>
              </a:spcAft>
            </a:pPr>
            <a:endParaRPr lang="en-US" dirty="0" smtClean="0">
              <a:latin typeface="Arial Black" panose="020B0A0402010202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
            </a:pPr>
            <a:r>
              <a:rPr lang="en-US" dirty="0" smtClean="0">
                <a:latin typeface="Arial Black" panose="020B0A04020102020204" pitchFamily="34" charset="0"/>
                <a:ea typeface="Calibri" panose="020F0502020204030204" pitchFamily="34" charset="0"/>
                <a:cs typeface="Times New Roman" panose="02020603050405020304" pitchFamily="18" charset="0"/>
              </a:rPr>
              <a:t>The </a:t>
            </a:r>
            <a:r>
              <a:rPr lang="en-US" dirty="0">
                <a:latin typeface="Arial Black" panose="020B0A04020102020204" pitchFamily="34" charset="0"/>
                <a:ea typeface="Calibri" panose="020F0502020204030204" pitchFamily="34" charset="0"/>
                <a:cs typeface="Times New Roman" panose="02020603050405020304" pitchFamily="18" charset="0"/>
              </a:rPr>
              <a:t>Secretariat </a:t>
            </a:r>
            <a:r>
              <a:rPr lang="en-US" dirty="0" smtClean="0">
                <a:latin typeface="Arial Black" panose="020B0A04020102020204" pitchFamily="34" charset="0"/>
                <a:ea typeface="Calibri" panose="020F0502020204030204" pitchFamily="34" charset="0"/>
                <a:cs typeface="Times New Roman" panose="02020603050405020304" pitchFamily="18" charset="0"/>
              </a:rPr>
              <a:t>headed </a:t>
            </a:r>
            <a:r>
              <a:rPr lang="en-US" dirty="0">
                <a:latin typeface="Arial Black" panose="020B0A04020102020204" pitchFamily="34" charset="0"/>
                <a:ea typeface="Calibri" panose="020F0502020204030204" pitchFamily="34" charset="0"/>
                <a:cs typeface="Times New Roman" panose="02020603050405020304" pitchFamily="18" charset="0"/>
              </a:rPr>
              <a:t>by the </a:t>
            </a:r>
            <a:r>
              <a:rPr lang="en-US" dirty="0" smtClean="0">
                <a:latin typeface="Arial Black" panose="020B0A04020102020204" pitchFamily="34" charset="0"/>
                <a:ea typeface="Calibri" panose="020F0502020204030204" pitchFamily="34" charset="0"/>
                <a:cs typeface="Times New Roman" panose="02020603050405020304" pitchFamily="18" charset="0"/>
              </a:rPr>
              <a:t>Scheme Administrator works </a:t>
            </a:r>
            <a:r>
              <a:rPr lang="en-US" dirty="0">
                <a:latin typeface="Arial Black" panose="020B0A04020102020204" pitchFamily="34" charset="0"/>
                <a:ea typeface="Calibri" panose="020F0502020204030204" pitchFamily="34" charset="0"/>
                <a:cs typeface="Times New Roman" panose="02020603050405020304" pitchFamily="18" charset="0"/>
              </a:rPr>
              <a:t>in liaison with the Fund service providers that include fund </a:t>
            </a:r>
            <a:r>
              <a:rPr lang="en-US" dirty="0" smtClean="0">
                <a:latin typeface="Arial Black" panose="020B0A04020102020204" pitchFamily="34" charset="0"/>
                <a:ea typeface="Calibri" panose="020F0502020204030204" pitchFamily="34" charset="0"/>
                <a:cs typeface="Times New Roman" panose="02020603050405020304" pitchFamily="18" charset="0"/>
              </a:rPr>
              <a:t>managers, custodian, </a:t>
            </a:r>
            <a:r>
              <a:rPr lang="en-US" dirty="0">
                <a:latin typeface="Arial Black" panose="020B0A04020102020204" pitchFamily="34" charset="0"/>
                <a:ea typeface="Calibri" panose="020F0502020204030204" pitchFamily="34" charset="0"/>
                <a:cs typeface="Times New Roman" panose="02020603050405020304" pitchFamily="18" charset="0"/>
              </a:rPr>
              <a:t>actuaries, lawyers </a:t>
            </a:r>
            <a:r>
              <a:rPr lang="en-US" dirty="0" smtClean="0">
                <a:latin typeface="Arial Black" panose="020B0A04020102020204" pitchFamily="34" charset="0"/>
                <a:ea typeface="Calibri" panose="020F0502020204030204" pitchFamily="34" charset="0"/>
                <a:cs typeface="Times New Roman" panose="02020603050405020304" pitchFamily="18" charset="0"/>
              </a:rPr>
              <a:t>and external auditors</a:t>
            </a:r>
            <a:r>
              <a:rPr lang="en-US" dirty="0">
                <a:latin typeface="Arial Black" panose="020B0A04020102020204" pitchFamily="34" charset="0"/>
                <a:ea typeface="Calibri" panose="020F0502020204030204" pitchFamily="34" charset="0"/>
                <a:cs typeface="Times New Roman" panose="02020603050405020304" pitchFamily="18" charset="0"/>
              </a:rPr>
              <a:t>.</a:t>
            </a:r>
            <a:r>
              <a:rPr lang="en-US" sz="3200" dirty="0">
                <a:latin typeface="Arial Black" panose="020B0A04020102020204" pitchFamily="34" charset="0"/>
                <a:ea typeface="Times New Roman" panose="02020603050405020304" pitchFamily="18" charset="0"/>
                <a:cs typeface="Times New Roman" panose="02020603050405020304" pitchFamily="18" charset="0"/>
              </a:rPr>
              <a:t> </a:t>
            </a:r>
            <a:endParaRPr lang="en-US" sz="3200" dirty="0" smtClean="0">
              <a:latin typeface="Arial Black" panose="020B0A04020102020204" pitchFamily="34" charset="0"/>
              <a:ea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980452FC-799B-4390-8AC7-A381815F6348}" type="slidenum">
              <a:rPr lang="en-US" smtClean="0"/>
              <a:pPr/>
              <a:t>2</a:t>
            </a:fld>
            <a:endParaRPr lang="en-US" dirty="0"/>
          </a:p>
        </p:txBody>
      </p:sp>
    </p:spTree>
    <p:extLst>
      <p:ext uri="{BB962C8B-B14F-4D97-AF65-F5344CB8AC3E}">
        <p14:creationId xmlns:p14="http://schemas.microsoft.com/office/powerpoint/2010/main" val="2608733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214282" y="306623"/>
            <a:ext cx="8715436" cy="692497"/>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 pos="6342063" algn="l"/>
              </a:tabLst>
            </a:pPr>
            <a:r>
              <a:rPr kumimoji="0" lang="en-US" sz="2800" b="1" i="0" strike="noStrike" cap="none" normalizeH="0" baseline="0" dirty="0" smtClean="0">
                <a:ln>
                  <a:noFill/>
                </a:ln>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Arial" pitchFamily="34" charset="0"/>
              </a:rPr>
              <a:t>Nomination of Beneficiaries Form</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 pos="6342063" algn="l"/>
              </a:tabLst>
            </a:pPr>
            <a:endParaRPr kumimoji="0" lang="en-US" sz="1100" b="0" i="0" u="none" strike="noStrike" cap="none" normalizeH="0" baseline="0" dirty="0" smtClean="0">
              <a:ln>
                <a:noFill/>
              </a:ln>
              <a:solidFill>
                <a:schemeClr val="tx1"/>
              </a:solidFill>
              <a:latin typeface="Arial" pitchFamily="34" charset="0"/>
            </a:endParaRPr>
          </a:p>
        </p:txBody>
      </p:sp>
      <p:sp>
        <p:nvSpPr>
          <p:cNvPr id="3073" name="Rectangle 1"/>
          <p:cNvSpPr>
            <a:spLocks noChangeArrowheads="1"/>
          </p:cNvSpPr>
          <p:nvPr/>
        </p:nvSpPr>
        <p:spPr bwMode="auto">
          <a:xfrm>
            <a:off x="231354" y="922177"/>
            <a:ext cx="8715436" cy="5324535"/>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Once again we wish to </a:t>
            </a:r>
            <a:r>
              <a:rPr kumimoji="0" lang="en-US" sz="2000"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remind the members to ensure they fill/ update</a:t>
            </a: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the nomination of beneficiary forms</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This will guide the Trustees in deciding on the distribution of </a:t>
            </a:r>
            <a:r>
              <a:rPr kumimoji="0" lang="en-US" sz="2000"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benefits </a:t>
            </a: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to beneficiaries whenever deaths of members occur while they are in active service. Undue delays occur in processing of benefits for beneficiaries when a member passes on without having filled</a:t>
            </a:r>
            <a:r>
              <a:rPr kumimoji="0" lang="en-US" sz="2000" b="1"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or </a:t>
            </a: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updated the beneficiary form.</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Members are free to update the above forms as frequently as they wish and the forms can be downloaded from the Scheme’s website at </a:t>
            </a:r>
            <a:r>
              <a:rPr kumimoji="0" lang="en-US" sz="2000" b="1" i="1" u="sng" strike="noStrike" cap="none" normalizeH="0" baseline="0" dirty="0" smtClean="0">
                <a:ln>
                  <a:noFill/>
                </a:ln>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pensions.uonbi.ac.ke.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b="1" i="1" u="sng" dirty="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1" u="sng" strike="noStrike" cap="none" normalizeH="0" baseline="0" dirty="0" smtClean="0">
                <a:ln>
                  <a:noFill/>
                </a:ln>
                <a:solidFill>
                  <a:srgbClr val="0066FF"/>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Please note that you will be required to drop the updated forms personally at the Scheme offices</a:t>
            </a:r>
            <a:r>
              <a:rPr kumimoji="0" lang="en-US" sz="2000" b="1" i="1" u="sng" strike="noStrike" cap="none" normalizeH="0" dirty="0" smtClean="0">
                <a:ln>
                  <a:noFill/>
                </a:ln>
                <a:solidFill>
                  <a:srgbClr val="0066FF"/>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at Unipen Apartments, 3</a:t>
            </a:r>
            <a:r>
              <a:rPr kumimoji="0" lang="en-US" sz="2000" b="1" i="1" u="sng" strike="noStrike" cap="none" normalizeH="0" baseline="30000" dirty="0" smtClean="0">
                <a:ln>
                  <a:noFill/>
                </a:ln>
                <a:solidFill>
                  <a:srgbClr val="0066FF"/>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RD</a:t>
            </a:r>
            <a:r>
              <a:rPr kumimoji="0" lang="en-US" sz="2000" b="1" i="1" u="sng" strike="noStrike" cap="none" normalizeH="0" dirty="0" smtClean="0">
                <a:ln>
                  <a:noFill/>
                </a:ln>
                <a:solidFill>
                  <a:srgbClr val="0066FF"/>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Floor, Hurlingham Shopping Center</a:t>
            </a:r>
            <a:endParaRPr kumimoji="0" lang="en-US" sz="2000" b="1" i="0" u="none" strike="noStrike" cap="none" normalizeH="0" baseline="0" dirty="0" smtClean="0">
              <a:ln>
                <a:noFill/>
              </a:ln>
              <a:solidFill>
                <a:srgbClr val="0066FF"/>
              </a:solidFill>
              <a:effectLst>
                <a:outerShdw blurRad="38100" dist="38100" dir="2700000" algn="tl">
                  <a:srgbClr val="000000">
                    <a:alpha val="43137"/>
                  </a:srgbClr>
                </a:outerShdw>
              </a:effectLst>
              <a:latin typeface="Arial Black"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04800" y="188641"/>
            <a:ext cx="8305800" cy="5262979"/>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tabLst>
                <a:tab pos="228600" algn="l"/>
              </a:tabLst>
            </a:pPr>
            <a:r>
              <a:rPr lang="en-US" sz="1200" b="1" dirty="0" smtClean="0">
                <a:latin typeface="Book Antiqua" pitchFamily="18" charset="0"/>
                <a:ea typeface="Times New Roman" pitchFamily="18" charset="0"/>
                <a:cs typeface="Times New Roman" pitchFamily="18" charset="0"/>
              </a:rPr>
              <a:t> </a:t>
            </a:r>
            <a:r>
              <a:rPr lang="en-US" sz="2800" b="1" dirty="0" smtClean="0">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Times New Roman" pitchFamily="18" charset="0"/>
              </a:rPr>
              <a:t>Additional Voluntary Contributions </a:t>
            </a:r>
            <a:r>
              <a:rPr lang="en-GB" sz="2800" b="1" dirty="0" smtClean="0">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Times New Roman" pitchFamily="18" charset="0"/>
              </a:rPr>
              <a:t>(AVCs)</a:t>
            </a:r>
            <a:endParaRPr lang="en-US" sz="2800" b="1" dirty="0" smtClean="0">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Times New Roman" pitchFamily="18" charset="0"/>
            </a:endParaRPr>
          </a:p>
          <a:p>
            <a:pPr algn="just" eaLnBrk="0" fontAlgn="base" hangingPunct="0">
              <a:spcBef>
                <a:spcPct val="0"/>
              </a:spcBef>
              <a:spcAft>
                <a:spcPct val="0"/>
              </a:spcAft>
              <a:tabLst>
                <a:tab pos="228600" algn="l"/>
              </a:tabLst>
            </a:pPr>
            <a:endParaRPr kumimoji="0" lang="en-US" sz="2800" b="1" i="0" u="none" strike="noStrike" cap="none" normalizeH="0" baseline="0" dirty="0" smtClean="0">
              <a:ln>
                <a:noFill/>
              </a:ln>
              <a:solidFill>
                <a:schemeClr val="tx1"/>
              </a:solidFill>
              <a:effectLst/>
              <a:latin typeface="Book Antiqua" pitchFamily="18" charset="0"/>
              <a:ea typeface="Times New Roman" pitchFamily="18" charset="0"/>
              <a:cs typeface="Times New Roman" pitchFamily="18" charset="0"/>
            </a:endParaRPr>
          </a:p>
          <a:p>
            <a:pPr algn="just" eaLnBrk="0" fontAlgn="base" hangingPunct="0">
              <a:spcBef>
                <a:spcPct val="0"/>
              </a:spcBef>
              <a:spcAft>
                <a:spcPct val="0"/>
              </a:spcAft>
              <a:tabLst>
                <a:tab pos="228600" algn="l"/>
              </a:tabLst>
            </a:pPr>
            <a:r>
              <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Rule 2(a)(ii) of the Trust Deed and Rules allows members to contribute</a:t>
            </a:r>
            <a:r>
              <a:rPr kumimoji="0" lang="en-US" sz="2400" b="1"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 </a:t>
            </a:r>
            <a:r>
              <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Additional Voluntary Contributions to enhance their take home retirement benefits. </a:t>
            </a:r>
          </a:p>
          <a:p>
            <a:pPr algn="just" eaLnBrk="0" fontAlgn="base" hangingPunct="0">
              <a:spcBef>
                <a:spcPct val="0"/>
              </a:spcBef>
              <a:spcAft>
                <a:spcPct val="0"/>
              </a:spcAft>
              <a:tabLst>
                <a:tab pos="228600" algn="l"/>
              </a:tabLst>
            </a:pPr>
            <a:endParaRPr lang="en-US" sz="2400" b="1" baseline="0" dirty="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algn="just" eaLnBrk="0" fontAlgn="base" hangingPunct="0">
              <a:spcBef>
                <a:spcPct val="0"/>
              </a:spcBef>
              <a:spcAft>
                <a:spcPct val="0"/>
              </a:spcAft>
              <a:tabLst>
                <a:tab pos="228600" algn="l"/>
              </a:tabLst>
            </a:pPr>
            <a:r>
              <a:rPr kumimoji="0" lang="en-US" sz="2400" b="1" i="0" u="none" strike="noStrike" cap="none" normalizeH="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Members can also make additional voluntary contributions towards Post Retirement Medical Fund.</a:t>
            </a: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algn="just" eaLnBrk="0" fontAlgn="base" hangingPunct="0">
              <a:spcBef>
                <a:spcPct val="0"/>
              </a:spcBef>
              <a:spcAft>
                <a:spcPct val="0"/>
              </a:spcAft>
              <a:tabLst>
                <a:tab pos="228600" algn="l"/>
              </a:tabLst>
            </a:pPr>
            <a:endParaRPr lang="en-US" sz="2400" b="1" dirty="0" smtClean="0">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endParaRPr>
          </a:p>
          <a:p>
            <a:pPr algn="just" eaLnBrk="0" fontAlgn="base" hangingPunct="0">
              <a:spcBef>
                <a:spcPct val="0"/>
              </a:spcBef>
              <a:spcAft>
                <a:spcPct val="0"/>
              </a:spcAft>
              <a:tabLst>
                <a:tab pos="228600" algn="l"/>
              </a:tabLst>
            </a:pPr>
            <a:r>
              <a:rPr kumimoji="0" lang="en-US" sz="2400"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Times New Roman" pitchFamily="18" charset="0"/>
              </a:rPr>
              <a:t>AVCs are paid in full when a member retires.</a:t>
            </a:r>
          </a:p>
          <a:p>
            <a:pPr algn="just" eaLnBrk="0" fontAlgn="base" hangingPunct="0">
              <a:spcBef>
                <a:spcPct val="0"/>
              </a:spcBef>
              <a:spcAft>
                <a:spcPct val="0"/>
              </a:spcAft>
              <a:tabLst>
                <a:tab pos="228600" algn="l"/>
              </a:tabLst>
            </a:pPr>
            <a:endParaRPr lang="en-US" sz="2000" b="1" dirty="0" smtClean="0">
              <a:solidFill>
                <a:srgbClr val="FF0000"/>
              </a:solidFill>
              <a:effectLst>
                <a:outerShdw blurRad="38100" dist="38100" dir="2700000" algn="tl">
                  <a:srgbClr val="000000">
                    <a:alpha val="43137"/>
                  </a:srgbClr>
                </a:outerShdw>
              </a:effectLst>
              <a:latin typeface="Arial Black" pitchFamily="34" charset="0"/>
              <a:cs typeface="Times New Roman" pitchFamily="18" charset="0"/>
            </a:endParaRPr>
          </a:p>
          <a:p>
            <a:pPr algn="just" eaLnBrk="0" fontAlgn="base" hangingPunct="0">
              <a:spcBef>
                <a:spcPct val="0"/>
              </a:spcBef>
              <a:spcAft>
                <a:spcPct val="0"/>
              </a:spcAft>
              <a:tabLst>
                <a:tab pos="228600" algn="l"/>
              </a:tabLst>
            </a:pPr>
            <a:endParaRPr lang="en-US" sz="2000" b="1" dirty="0">
              <a:solidFill>
                <a:srgbClr val="FF0000"/>
              </a:solidFill>
              <a:effectLst>
                <a:outerShdw blurRad="38100" dist="38100" dir="2700000" algn="tl">
                  <a:srgbClr val="000000">
                    <a:alpha val="43137"/>
                  </a:srgbClr>
                </a:outerShdw>
              </a:effectLst>
              <a:latin typeface="Arial Black" pitchFamily="34" charset="0"/>
              <a:cs typeface="Times New Roman" pitchFamily="18"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458200" cy="6477000"/>
          </a:xfrm>
          <a:ln>
            <a:solidFill>
              <a:schemeClr val="tx1"/>
            </a:solidFill>
          </a:ln>
        </p:spPr>
        <p:txBody>
          <a:bodyPr>
            <a:noAutofit/>
          </a:bodyPr>
          <a:lstStyle/>
          <a:p>
            <a:pPr marL="0" indent="0" algn="just">
              <a:buNone/>
            </a:pPr>
            <a:r>
              <a:rPr lang="en-US" sz="2800" b="1" dirty="0" smtClean="0">
                <a:solidFill>
                  <a:srgbClr val="FF0000"/>
                </a:solidFill>
                <a:effectLst>
                  <a:outerShdw blurRad="38100" dist="38100" dir="2700000" algn="tl">
                    <a:srgbClr val="000000">
                      <a:alpha val="43137"/>
                    </a:srgbClr>
                  </a:outerShdw>
                </a:effectLst>
                <a:latin typeface="Arial Black" panose="020B0A04020102020204" pitchFamily="34" charset="0"/>
              </a:rPr>
              <a:t>Outlook</a:t>
            </a:r>
          </a:p>
          <a:p>
            <a:pPr algn="just"/>
            <a:endParaRPr lang="en-US" sz="800" b="1" dirty="0">
              <a:solidFill>
                <a:srgbClr val="FF0000"/>
              </a:solidFill>
            </a:endParaRPr>
          </a:p>
          <a:p>
            <a:pPr algn="just"/>
            <a:r>
              <a:rPr lang="en-US" sz="1800" dirty="0" smtClean="0">
                <a:latin typeface="Arial Black" panose="020B0A04020102020204" pitchFamily="34" charset="0"/>
              </a:rPr>
              <a:t>The </a:t>
            </a:r>
            <a:r>
              <a:rPr lang="en-US" sz="1800" dirty="0">
                <a:latin typeface="Arial Black" panose="020B0A04020102020204" pitchFamily="34" charset="0"/>
              </a:rPr>
              <a:t>Trustees will continue to monitor the changes in the macro environment and align its investment strategies to take advantage of investment opportunities as well as mitigate against the investments risks. </a:t>
            </a:r>
            <a:endParaRPr lang="en-US" sz="1800" dirty="0" smtClean="0">
              <a:latin typeface="Arial Black" panose="020B0A04020102020204" pitchFamily="34" charset="0"/>
            </a:endParaRPr>
          </a:p>
          <a:p>
            <a:pPr marL="0" indent="0" algn="just">
              <a:buNone/>
            </a:pPr>
            <a:endParaRPr lang="en-US" sz="800" dirty="0" smtClean="0">
              <a:latin typeface="Arial Black" panose="020B0A04020102020204" pitchFamily="34" charset="0"/>
            </a:endParaRPr>
          </a:p>
          <a:p>
            <a:pPr algn="just"/>
            <a:r>
              <a:rPr lang="en-US" sz="1800" dirty="0" smtClean="0">
                <a:latin typeface="Arial Black" panose="020B0A04020102020204" pitchFamily="34" charset="0"/>
              </a:rPr>
              <a:t>The Trustees have procured an appropriate pension software that will enable automation of all scheme’s operations. Members will be able to transact with the Scheme at their convenience.</a:t>
            </a:r>
            <a:endParaRPr lang="en-US" sz="800" dirty="0" smtClean="0">
              <a:latin typeface="Arial Black" panose="020B0A04020102020204" pitchFamily="34" charset="0"/>
            </a:endParaRPr>
          </a:p>
          <a:p>
            <a:pPr marL="0" indent="0" algn="just">
              <a:buNone/>
            </a:pPr>
            <a:endParaRPr lang="en-US" sz="800" dirty="0" smtClean="0">
              <a:latin typeface="Arial Black" panose="020B0A04020102020204" pitchFamily="34" charset="0"/>
            </a:endParaRPr>
          </a:p>
          <a:p>
            <a:pPr algn="just"/>
            <a:r>
              <a:rPr lang="en-US" sz="1800" dirty="0" smtClean="0">
                <a:latin typeface="Arial Black" panose="020B0A04020102020204" pitchFamily="34" charset="0"/>
              </a:rPr>
              <a:t>The Trustees will continue to put pressure on the Sponsor to hasten the preparation of the feasible remedial plan that will ensure the unremitted pension contributions are paid. </a:t>
            </a:r>
          </a:p>
          <a:p>
            <a:pPr marL="0" indent="0" algn="just">
              <a:buNone/>
            </a:pPr>
            <a:endParaRPr lang="en-US" sz="1800" dirty="0" smtClean="0">
              <a:latin typeface="Arial Black" panose="020B0A04020102020204" pitchFamily="34" charset="0"/>
            </a:endParaRPr>
          </a:p>
          <a:p>
            <a:pPr algn="just"/>
            <a:r>
              <a:rPr lang="en-US" sz="1800" dirty="0" smtClean="0">
                <a:latin typeface="Arial Black" panose="020B0A04020102020204" pitchFamily="34" charset="0"/>
              </a:rPr>
              <a:t>Members will be given continuous updates on the Mortgage Regulations court case</a:t>
            </a:r>
          </a:p>
          <a:p>
            <a:pPr marL="0" indent="0" algn="just">
              <a:buNone/>
            </a:pPr>
            <a:endParaRPr lang="en-US" sz="800" dirty="0" smtClean="0">
              <a:latin typeface="Arial Black" panose="020B0A04020102020204"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22</a:t>
            </a:fld>
            <a:endParaRPr lang="en-US" dirty="0"/>
          </a:p>
        </p:txBody>
      </p:sp>
    </p:spTree>
    <p:extLst>
      <p:ext uri="{BB962C8B-B14F-4D97-AF65-F5344CB8AC3E}">
        <p14:creationId xmlns:p14="http://schemas.microsoft.com/office/powerpoint/2010/main" val="17274888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609600" y="34380"/>
            <a:ext cx="8077200" cy="6555641"/>
          </a:xfrm>
          <a:prstGeom prst="rect">
            <a:avLst/>
          </a:prstGeom>
          <a:noFill/>
          <a:ln w="9525">
            <a:solidFill>
              <a:srgbClr val="002060"/>
            </a:solid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smtClean="0">
                <a:solidFill>
                  <a:srgbClr val="FF0000"/>
                </a:solidFill>
                <a:latin typeface="Arial Black" panose="020B0A04020102020204" pitchFamily="34" charset="0"/>
              </a:rPr>
              <a:t>Appreciation</a:t>
            </a:r>
          </a:p>
          <a:p>
            <a:r>
              <a:rPr lang="en-US" sz="2800" dirty="0">
                <a:latin typeface="Arial Black" panose="020B0A04020102020204" pitchFamily="34" charset="0"/>
              </a:rPr>
              <a:t> </a:t>
            </a:r>
          </a:p>
          <a:p>
            <a:pPr algn="just"/>
            <a:r>
              <a:rPr lang="en-US" sz="2000" dirty="0">
                <a:latin typeface="Arial Black" panose="020B0A04020102020204" pitchFamily="34" charset="0"/>
              </a:rPr>
              <a:t>On behalf of the Board, it is my pleasure to thank the Sponsor and all our stakeholders for their unwavering support to the </a:t>
            </a:r>
            <a:r>
              <a:rPr lang="en-US" sz="2000" dirty="0" smtClean="0">
                <a:latin typeface="Arial Black" panose="020B0A04020102020204" pitchFamily="34" charset="0"/>
              </a:rPr>
              <a:t>Scheme </a:t>
            </a:r>
            <a:r>
              <a:rPr lang="en-US" sz="2000" dirty="0">
                <a:latin typeface="Arial Black" panose="020B0A04020102020204" pitchFamily="34" charset="0"/>
              </a:rPr>
              <a:t>as it navigates through the challenging economic and investment environment. </a:t>
            </a:r>
            <a:endParaRPr lang="en-US" sz="2000" dirty="0" smtClean="0">
              <a:latin typeface="Arial Black" panose="020B0A04020102020204" pitchFamily="34" charset="0"/>
            </a:endParaRPr>
          </a:p>
          <a:p>
            <a:pPr algn="just"/>
            <a:endParaRPr lang="en-US" sz="2000" dirty="0" smtClean="0">
              <a:latin typeface="Arial Black" panose="020B0A04020102020204" pitchFamily="34" charset="0"/>
            </a:endParaRPr>
          </a:p>
          <a:p>
            <a:pPr algn="just"/>
            <a:r>
              <a:rPr lang="en-US" sz="2000" dirty="0" smtClean="0">
                <a:latin typeface="Arial Black" panose="020B0A04020102020204" pitchFamily="34" charset="0"/>
              </a:rPr>
              <a:t>I </a:t>
            </a:r>
            <a:r>
              <a:rPr lang="en-US" sz="2000" dirty="0">
                <a:latin typeface="Arial Black" panose="020B0A04020102020204" pitchFamily="34" charset="0"/>
              </a:rPr>
              <a:t>also wish to thank my fellow Board members for their selfless contribution and support during the year, the </a:t>
            </a:r>
            <a:r>
              <a:rPr lang="en-US" sz="2000" dirty="0" smtClean="0">
                <a:latin typeface="Arial Black" panose="020B0A04020102020204" pitchFamily="34" charset="0"/>
              </a:rPr>
              <a:t>Secretariat for working </a:t>
            </a:r>
            <a:r>
              <a:rPr lang="en-US" sz="2000" dirty="0">
                <a:latin typeface="Arial Black" panose="020B0A04020102020204" pitchFamily="34" charset="0"/>
              </a:rPr>
              <a:t>tirelessly to ensure prudent management of the day to day operations of the </a:t>
            </a:r>
            <a:r>
              <a:rPr lang="en-US" sz="2000" dirty="0" smtClean="0">
                <a:latin typeface="Arial Black" panose="020B0A04020102020204" pitchFamily="34" charset="0"/>
              </a:rPr>
              <a:t>Scheme; </a:t>
            </a:r>
            <a:r>
              <a:rPr lang="en-US" sz="2000" dirty="0">
                <a:latin typeface="Arial Black" panose="020B0A04020102020204" pitchFamily="34" charset="0"/>
              </a:rPr>
              <a:t>and to you, our members, thank you for your continued support, encouragement and continuous feedback</a:t>
            </a:r>
            <a:r>
              <a:rPr lang="en-US" sz="2000" dirty="0" smtClean="0">
                <a:latin typeface="Arial Black" panose="020B0A04020102020204" pitchFamily="34" charset="0"/>
              </a:rPr>
              <a:t>.</a:t>
            </a:r>
          </a:p>
          <a:p>
            <a:pPr algn="just"/>
            <a:endParaRPr lang="en-US" sz="2000" dirty="0">
              <a:latin typeface="Arial Black" panose="020B0A04020102020204" pitchFamily="34" charset="0"/>
            </a:endParaRPr>
          </a:p>
          <a:p>
            <a:pPr algn="just"/>
            <a:r>
              <a:rPr lang="en-US" sz="2000" dirty="0" smtClean="0">
                <a:solidFill>
                  <a:srgbClr val="FF0000"/>
                </a:solidFill>
                <a:latin typeface="Arial Black" panose="020B0A04020102020204" pitchFamily="34" charset="0"/>
              </a:rPr>
              <a:t>I take this opportunity to wish you a MERRY CHRISTMAS and A HAPPY &amp; PROSPEROUS NEW YEAR 2023.</a:t>
            </a:r>
          </a:p>
          <a:p>
            <a:pPr algn="just"/>
            <a:endParaRPr lang="en-US" sz="2000" dirty="0">
              <a:latin typeface="Arial Black" panose="020B0A04020102020204" pitchFamily="34" charset="0"/>
            </a:endParaRPr>
          </a:p>
          <a:p>
            <a:pPr algn="just"/>
            <a:r>
              <a:rPr lang="en-US" sz="2000" dirty="0" smtClean="0">
                <a:solidFill>
                  <a:srgbClr val="0000FF"/>
                </a:solidFill>
                <a:latin typeface="Arial Black" panose="020B0A04020102020204" pitchFamily="34" charset="0"/>
              </a:rPr>
              <a:t>GOD BLESS US ALL</a:t>
            </a:r>
            <a:endParaRPr lang="en-US" sz="2000" dirty="0">
              <a:solidFill>
                <a:srgbClr val="0000FF"/>
              </a:solidFill>
              <a:latin typeface="Arial Black" panose="020B0A04020102020204" pitchFamily="34" charset="0"/>
            </a:endParaRPr>
          </a:p>
          <a:p>
            <a:r>
              <a:rPr lang="en-US" sz="2400" dirty="0">
                <a:latin typeface="Arial Black" panose="020B0A04020102020204" pitchFamily="34" charset="0"/>
              </a:rPr>
              <a:t> </a:t>
            </a:r>
          </a:p>
        </p:txBody>
      </p:sp>
      <p:sp>
        <p:nvSpPr>
          <p:cNvPr id="2" name="Slide Number Placeholder 1"/>
          <p:cNvSpPr>
            <a:spLocks noGrp="1"/>
          </p:cNvSpPr>
          <p:nvPr>
            <p:ph type="sldNum" sz="quarter" idx="12"/>
          </p:nvPr>
        </p:nvSpPr>
        <p:spPr/>
        <p:txBody>
          <a:bodyPr/>
          <a:lstStyle/>
          <a:p>
            <a:fld id="{980452FC-799B-4390-8AC7-A381815F6348}" type="slidenum">
              <a:rPr lang="en-US" smtClean="0"/>
              <a:pPr/>
              <a:t>23</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183880" cy="642942"/>
          </a:xfrm>
        </p:spPr>
        <p:txBody>
          <a:bodyPr>
            <a:normAutofit fontScale="90000"/>
          </a:bodyPr>
          <a:lstStyle/>
          <a:p>
            <a:pPr algn="l"/>
            <a:r>
              <a:rPr lang="en-US" dirty="0" smtClean="0"/>
              <a:t/>
            </a:r>
            <a:br>
              <a:rPr lang="en-US" dirty="0" smtClean="0"/>
            </a:br>
            <a:endParaRPr lang="en-US" dirty="0"/>
          </a:p>
        </p:txBody>
      </p:sp>
      <p:sp>
        <p:nvSpPr>
          <p:cNvPr id="3" name="Content Placeholder 2"/>
          <p:cNvSpPr>
            <a:spLocks noGrp="1"/>
          </p:cNvSpPr>
          <p:nvPr>
            <p:ph idx="1"/>
          </p:nvPr>
        </p:nvSpPr>
        <p:spPr>
          <a:xfrm>
            <a:off x="214282" y="214290"/>
            <a:ext cx="8786874" cy="6429420"/>
          </a:xfrm>
          <a:ln>
            <a:solidFill>
              <a:schemeClr val="tx1"/>
            </a:solidFill>
          </a:ln>
        </p:spPr>
        <p:txBody>
          <a:bodyPr>
            <a:noAutofit/>
          </a:bodyPr>
          <a:lstStyle/>
          <a:p>
            <a:pPr marL="0" indent="0" algn="just" eaLnBrk="0" fontAlgn="base" hangingPunct="0">
              <a:spcBef>
                <a:spcPct val="0"/>
              </a:spcBef>
              <a:spcAft>
                <a:spcPct val="0"/>
              </a:spcAft>
              <a:buNone/>
            </a:pPr>
            <a:r>
              <a:rPr lang="en-US" sz="2400" dirty="0" smtClean="0">
                <a:solidFill>
                  <a:srgbClr val="FF0000"/>
                </a:solidFill>
                <a:effectLst>
                  <a:outerShdw blurRad="38100" dist="38100" dir="2700000" algn="tl">
                    <a:srgbClr val="000000">
                      <a:alpha val="43137"/>
                    </a:srgbClr>
                  </a:outerShdw>
                </a:effectLst>
                <a:latin typeface="Arial Black" panose="020B0A04020102020204" pitchFamily="34" charset="0"/>
              </a:rPr>
              <a:t>Regulation.</a:t>
            </a:r>
          </a:p>
          <a:p>
            <a:pPr marL="0" indent="0" algn="just" eaLnBrk="0" fontAlgn="base" hangingPunct="0">
              <a:spcBef>
                <a:spcPct val="0"/>
              </a:spcBef>
              <a:spcAft>
                <a:spcPct val="0"/>
              </a:spcAft>
              <a:buNone/>
            </a:pPr>
            <a:r>
              <a:rPr lang="en-US" sz="1800" dirty="0" smtClean="0">
                <a:latin typeface="Arial Black" panose="020B0A04020102020204" pitchFamily="34" charset="0"/>
              </a:rPr>
              <a:t>The </a:t>
            </a:r>
            <a:r>
              <a:rPr lang="en-US" sz="1800" dirty="0">
                <a:latin typeface="Arial Black" panose="020B0A04020102020204" pitchFamily="34" charset="0"/>
              </a:rPr>
              <a:t>Scheme is </a:t>
            </a:r>
            <a:r>
              <a:rPr lang="en-US" sz="1800" dirty="0" smtClean="0">
                <a:latin typeface="Arial Black" panose="020B0A04020102020204" pitchFamily="34" charset="0"/>
              </a:rPr>
              <a:t>regulated </a:t>
            </a:r>
            <a:r>
              <a:rPr lang="en-US" sz="1800" dirty="0">
                <a:latin typeface="Arial Black" panose="020B0A04020102020204" pitchFamily="34" charset="0"/>
              </a:rPr>
              <a:t>by the Retirement Benefits Authority. RBA is responsible for the regulation and supervision of the retirement benefits sector. The Authority regulates the establishment and management of retirement benefits schemes, development of the industry and advises the government on matters relating to retirement benefits</a:t>
            </a:r>
            <a:r>
              <a:rPr lang="en-US" sz="1800" dirty="0" smtClean="0">
                <a:latin typeface="Arial Black" panose="020B0A04020102020204" pitchFamily="34" charset="0"/>
              </a:rPr>
              <a:t>.</a:t>
            </a:r>
          </a:p>
          <a:p>
            <a:pPr marL="0" indent="0" algn="just" eaLnBrk="0" fontAlgn="base" hangingPunct="0">
              <a:spcBef>
                <a:spcPct val="0"/>
              </a:spcBef>
              <a:spcAft>
                <a:spcPct val="0"/>
              </a:spcAft>
              <a:buNone/>
            </a:pPr>
            <a:endParaRPr lang="en-US" sz="1000" dirty="0">
              <a:latin typeface="Arial Black" panose="020B0A04020102020204" pitchFamily="34" charset="0"/>
              <a:ea typeface="Calibri" panose="020F0502020204030204" pitchFamily="34" charset="0"/>
              <a:cs typeface="Times New Roman" panose="02020603050405020304" pitchFamily="18" charset="0"/>
            </a:endParaRPr>
          </a:p>
          <a:p>
            <a:pPr marL="0" indent="0" algn="just">
              <a:buNone/>
            </a:pPr>
            <a:r>
              <a:rPr lang="en-US" sz="2000" dirty="0" smtClean="0">
                <a:solidFill>
                  <a:srgbClr val="FF0000"/>
                </a:solidFill>
                <a:effectLst>
                  <a:outerShdw blurRad="38100" dist="38100" dir="2700000" algn="tl">
                    <a:srgbClr val="000000">
                      <a:alpha val="43137"/>
                    </a:srgbClr>
                  </a:outerShdw>
                </a:effectLst>
                <a:latin typeface="Arial Black" panose="020B0A04020102020204" pitchFamily="34" charset="0"/>
              </a:rPr>
              <a:t>Legislative Changes during </a:t>
            </a:r>
            <a:r>
              <a:rPr lang="en-US" sz="2000" dirty="0">
                <a:solidFill>
                  <a:srgbClr val="FF0000"/>
                </a:solidFill>
                <a:effectLst>
                  <a:outerShdw blurRad="38100" dist="38100" dir="2700000" algn="tl">
                    <a:srgbClr val="000000">
                      <a:alpha val="43137"/>
                    </a:srgbClr>
                  </a:outerShdw>
                </a:effectLst>
                <a:latin typeface="Arial Black" panose="020B0A04020102020204" pitchFamily="34" charset="0"/>
              </a:rPr>
              <a:t>t</a:t>
            </a:r>
            <a:r>
              <a:rPr lang="en-US" sz="2000" dirty="0" smtClean="0">
                <a:solidFill>
                  <a:srgbClr val="FF0000"/>
                </a:solidFill>
                <a:effectLst>
                  <a:outerShdw blurRad="38100" dist="38100" dir="2700000" algn="tl">
                    <a:srgbClr val="000000">
                      <a:alpha val="43137"/>
                    </a:srgbClr>
                  </a:outerShdw>
                </a:effectLst>
                <a:latin typeface="Arial Black" panose="020B0A04020102020204" pitchFamily="34" charset="0"/>
              </a:rPr>
              <a:t>he </a:t>
            </a:r>
            <a:r>
              <a:rPr lang="en-US" sz="2000" dirty="0">
                <a:solidFill>
                  <a:srgbClr val="FF0000"/>
                </a:solidFill>
                <a:effectLst>
                  <a:outerShdw blurRad="38100" dist="38100" dir="2700000" algn="tl">
                    <a:srgbClr val="000000">
                      <a:alpha val="43137"/>
                    </a:srgbClr>
                  </a:outerShdw>
                </a:effectLst>
                <a:latin typeface="Arial Black" panose="020B0A04020102020204" pitchFamily="34" charset="0"/>
              </a:rPr>
              <a:t>y</a:t>
            </a:r>
            <a:r>
              <a:rPr lang="en-US" sz="2000" dirty="0" smtClean="0">
                <a:solidFill>
                  <a:srgbClr val="FF0000"/>
                </a:solidFill>
                <a:effectLst>
                  <a:outerShdw blurRad="38100" dist="38100" dir="2700000" algn="tl">
                    <a:srgbClr val="000000">
                      <a:alpha val="43137"/>
                    </a:srgbClr>
                  </a:outerShdw>
                </a:effectLst>
                <a:latin typeface="Arial Black" panose="020B0A04020102020204" pitchFamily="34" charset="0"/>
              </a:rPr>
              <a:t>ear affecting the Scheme.</a:t>
            </a:r>
          </a:p>
          <a:p>
            <a:pPr marL="0" indent="0" algn="just">
              <a:buNone/>
            </a:pPr>
            <a:r>
              <a:rPr lang="en-US" sz="2000" dirty="0" smtClean="0">
                <a:latin typeface="Arial Black" panose="020B0A04020102020204" pitchFamily="34" charset="0"/>
              </a:rPr>
              <a:t>These will be highlighted by the representative from the Retirement Benefits Authority present in the AGM. </a:t>
            </a:r>
          </a:p>
          <a:p>
            <a:pPr marL="0" indent="0" algn="just">
              <a:buNone/>
            </a:pPr>
            <a:endParaRPr lang="en-US" sz="1600" dirty="0">
              <a:latin typeface="Arial Black" panose="020B0A04020102020204" pitchFamily="34" charset="0"/>
            </a:endParaRPr>
          </a:p>
          <a:p>
            <a:pPr marL="0" indent="0" algn="just">
              <a:buNone/>
            </a:pPr>
            <a:r>
              <a:rPr lang="en-US" sz="1600" dirty="0" smtClean="0">
                <a:latin typeface="Arial Black" panose="020B0A04020102020204" pitchFamily="34" charset="0"/>
              </a:rPr>
              <a:t> </a:t>
            </a:r>
          </a:p>
          <a:p>
            <a:pPr marL="0" indent="0">
              <a:buNone/>
            </a:pPr>
            <a:endParaRPr lang="en-GB" sz="1800" b="1" dirty="0">
              <a:effectLst>
                <a:outerShdw blurRad="38100" dist="38100" dir="2700000" algn="tl">
                  <a:srgbClr val="000000">
                    <a:alpha val="43137"/>
                  </a:srgbClr>
                </a:outerShdw>
              </a:effectLst>
              <a:latin typeface="Arial Black" pitchFamily="34" charset="0"/>
            </a:endParaRPr>
          </a:p>
        </p:txBody>
      </p:sp>
      <p:sp>
        <p:nvSpPr>
          <p:cNvPr id="4" name="Slide Number Placeholder 3"/>
          <p:cNvSpPr>
            <a:spLocks noGrp="1"/>
          </p:cNvSpPr>
          <p:nvPr>
            <p:ph type="sldNum" sz="quarter" idx="12"/>
          </p:nvPr>
        </p:nvSpPr>
        <p:spPr/>
        <p:txBody>
          <a:bodyPr/>
          <a:lstStyle/>
          <a:p>
            <a:fld id="{980452FC-799B-4390-8AC7-A381815F6348}"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a:ln>
            <a:solidFill>
              <a:schemeClr val="tx1"/>
            </a:solidFill>
          </a:ln>
        </p:spPr>
        <p:txBody>
          <a:bodyPr>
            <a:normAutofit fontScale="92500" lnSpcReduction="10000"/>
          </a:bodyPr>
          <a:lstStyle/>
          <a:p>
            <a:pPr marL="0" indent="0" algn="just">
              <a:buNone/>
            </a:pPr>
            <a:r>
              <a:rPr lang="en-US" sz="2700" dirty="0" smtClean="0">
                <a:solidFill>
                  <a:srgbClr val="FF0000"/>
                </a:solidFill>
                <a:effectLst>
                  <a:outerShdw blurRad="38100" dist="38100" dir="2700000" algn="tl">
                    <a:srgbClr val="000000">
                      <a:alpha val="43137"/>
                    </a:srgbClr>
                  </a:outerShdw>
                </a:effectLst>
                <a:latin typeface="Arial Black" panose="020B0A04020102020204" pitchFamily="34" charset="0"/>
              </a:rPr>
              <a:t>Corporate </a:t>
            </a:r>
            <a:r>
              <a:rPr lang="en-US" sz="2700" dirty="0">
                <a:solidFill>
                  <a:srgbClr val="FF0000"/>
                </a:solidFill>
                <a:effectLst>
                  <a:outerShdw blurRad="38100" dist="38100" dir="2700000" algn="tl">
                    <a:srgbClr val="000000">
                      <a:alpha val="43137"/>
                    </a:srgbClr>
                  </a:outerShdw>
                </a:effectLst>
                <a:latin typeface="Arial Black" panose="020B0A04020102020204" pitchFamily="34" charset="0"/>
              </a:rPr>
              <a:t>Governance </a:t>
            </a:r>
          </a:p>
          <a:p>
            <a:pPr algn="just"/>
            <a:endParaRPr lang="en-US" sz="2300" dirty="0">
              <a:latin typeface="Arial Black" panose="020B0A04020102020204" pitchFamily="34" charset="0"/>
            </a:endParaRPr>
          </a:p>
          <a:p>
            <a:pPr algn="just"/>
            <a:r>
              <a:rPr lang="en-US" sz="2200" dirty="0" smtClean="0">
                <a:latin typeface="Arial Black" panose="020B0A04020102020204" pitchFamily="34" charset="0"/>
              </a:rPr>
              <a:t>The </a:t>
            </a:r>
            <a:r>
              <a:rPr lang="en-US" sz="2200" dirty="0">
                <a:latin typeface="Arial Black" panose="020B0A04020102020204" pitchFamily="34" charset="0"/>
              </a:rPr>
              <a:t>Board of Trustees is committed to ensuring that systems, procedures and practices within the </a:t>
            </a:r>
            <a:r>
              <a:rPr lang="en-US" sz="2200" dirty="0" smtClean="0">
                <a:latin typeface="Arial Black" panose="020B0A04020102020204" pitchFamily="34" charset="0"/>
              </a:rPr>
              <a:t>Scheme </a:t>
            </a:r>
            <a:r>
              <a:rPr lang="en-US" sz="2200" dirty="0">
                <a:latin typeface="Arial Black" panose="020B0A04020102020204" pitchFamily="34" charset="0"/>
              </a:rPr>
              <a:t>reflect a high standard of corporate governance</a:t>
            </a:r>
            <a:r>
              <a:rPr lang="en-US" sz="2200" dirty="0" smtClean="0">
                <a:latin typeface="Arial Black" panose="020B0A04020102020204" pitchFamily="34" charset="0"/>
              </a:rPr>
              <a:t>.</a:t>
            </a:r>
          </a:p>
          <a:p>
            <a:pPr algn="just"/>
            <a:endParaRPr lang="en-US" sz="2200" dirty="0" smtClean="0">
              <a:latin typeface="Arial Black" panose="020B0A04020102020204" pitchFamily="34" charset="0"/>
            </a:endParaRPr>
          </a:p>
          <a:p>
            <a:pPr algn="just"/>
            <a:r>
              <a:rPr lang="en-US" sz="2200" dirty="0" smtClean="0">
                <a:latin typeface="Arial Black" panose="020B0A04020102020204" pitchFamily="34" charset="0"/>
              </a:rPr>
              <a:t>An </a:t>
            </a:r>
            <a:r>
              <a:rPr lang="en-US" sz="2200" dirty="0">
                <a:latin typeface="Arial Black" panose="020B0A04020102020204" pitchFamily="34" charset="0"/>
              </a:rPr>
              <a:t>effective corporate governance system is critical in fostering a culture that values ethical behavior, integrity and respect to protect members and other stakeholders’ interests at all times. </a:t>
            </a:r>
            <a:endParaRPr lang="en-US" sz="2200" dirty="0" smtClean="0">
              <a:latin typeface="Arial Black" panose="020B0A04020102020204" pitchFamily="34" charset="0"/>
            </a:endParaRPr>
          </a:p>
          <a:p>
            <a:pPr algn="just"/>
            <a:endParaRPr lang="en-US" sz="2200" dirty="0" smtClean="0">
              <a:latin typeface="Arial Black" panose="020B0A04020102020204" pitchFamily="34" charset="0"/>
            </a:endParaRPr>
          </a:p>
          <a:p>
            <a:pPr algn="just"/>
            <a:r>
              <a:rPr lang="en-US" sz="2200" dirty="0" smtClean="0">
                <a:latin typeface="Arial Black" panose="020B0A04020102020204" pitchFamily="34" charset="0"/>
              </a:rPr>
              <a:t>The </a:t>
            </a:r>
            <a:r>
              <a:rPr lang="en-US" sz="2200" dirty="0">
                <a:latin typeface="Arial Black" panose="020B0A04020102020204" pitchFamily="34" charset="0"/>
              </a:rPr>
              <a:t>detailed report highlighting the instituted corporate governance systems is on pages </a:t>
            </a:r>
            <a:r>
              <a:rPr lang="en-US" sz="2200" dirty="0" smtClean="0">
                <a:latin typeface="Arial Black" panose="020B0A04020102020204" pitchFamily="34" charset="0"/>
              </a:rPr>
              <a:t>6-9 </a:t>
            </a:r>
            <a:r>
              <a:rPr lang="en-US" sz="2200" dirty="0">
                <a:latin typeface="Arial Black" panose="020B0A04020102020204" pitchFamily="34" charset="0"/>
              </a:rPr>
              <a:t>of </a:t>
            </a:r>
            <a:r>
              <a:rPr lang="en-US" sz="2200" dirty="0" smtClean="0">
                <a:latin typeface="Arial Black" panose="020B0A04020102020204" pitchFamily="34" charset="0"/>
              </a:rPr>
              <a:t>the  report of the Auditor General</a:t>
            </a:r>
            <a:endParaRPr lang="en-US" sz="2200" dirty="0">
              <a:latin typeface="Arial Black" panose="020B0A04020102020204" pitchFamily="34" charset="0"/>
            </a:endParaRPr>
          </a:p>
          <a:p>
            <a:endParaRPr lang="en-US" dirty="0"/>
          </a:p>
        </p:txBody>
      </p:sp>
      <p:sp>
        <p:nvSpPr>
          <p:cNvPr id="2" name="Slide Number Placeholder 1"/>
          <p:cNvSpPr>
            <a:spLocks noGrp="1"/>
          </p:cNvSpPr>
          <p:nvPr>
            <p:ph type="sldNum" sz="quarter" idx="12"/>
          </p:nvPr>
        </p:nvSpPr>
        <p:spPr/>
        <p:txBody>
          <a:bodyPr/>
          <a:lstStyle/>
          <a:p>
            <a:fld id="{980452FC-799B-4390-8AC7-A381815F6348}" type="slidenum">
              <a:rPr lang="en-US" smtClean="0"/>
              <a:pPr/>
              <a:t>4</a:t>
            </a:fld>
            <a:endParaRPr lang="en-US" dirty="0"/>
          </a:p>
        </p:txBody>
      </p:sp>
    </p:spTree>
    <p:extLst>
      <p:ext uri="{BB962C8B-B14F-4D97-AF65-F5344CB8AC3E}">
        <p14:creationId xmlns:p14="http://schemas.microsoft.com/office/powerpoint/2010/main" val="2945095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04800" y="43754"/>
            <a:ext cx="8534400" cy="6340197"/>
          </a:xfrm>
          <a:prstGeom prst="rect">
            <a:avLst/>
          </a:prstGeom>
          <a:noFill/>
          <a:ln w="9525">
            <a:solidFill>
              <a:schemeClr val="tx1"/>
            </a:solidFill>
            <a:miter lim="800000"/>
            <a:headEnd/>
            <a:tailEnd/>
          </a:ln>
          <a:effectLst/>
        </p:spPr>
        <p:txBody>
          <a:bodyPr vert="horz" wrap="square" lIns="0" tIns="0" rIns="0" bIns="0" numCol="1" anchor="ctr" anchorCtr="0" compatLnSpc="1">
            <a:prstTxWarp prst="textNoShape">
              <a:avLst/>
            </a:prstTxWarp>
            <a:spAutoFit/>
          </a:bodyPr>
          <a:lstStyle/>
          <a:p>
            <a:pPr algn="just" fontAlgn="base">
              <a:spcBef>
                <a:spcPct val="0"/>
              </a:spcBef>
              <a:spcAft>
                <a:spcPct val="0"/>
              </a:spcAft>
            </a:pPr>
            <a:r>
              <a:rPr lang="en-US" sz="2400" b="1" dirty="0" smtClean="0">
                <a:solidFill>
                  <a:srgbClr val="FF0000"/>
                </a:solidFill>
                <a:effectLst>
                  <a:outerShdw blurRad="38100" dist="38100" dir="2700000" algn="tl">
                    <a:srgbClr val="000000">
                      <a:alpha val="43137"/>
                    </a:srgbClr>
                  </a:outerShdw>
                </a:effectLst>
                <a:latin typeface="Arial Black" panose="020B0A04020102020204" pitchFamily="34" charset="0"/>
              </a:rPr>
              <a:t>Composition of the Board of Trustees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sng" strike="noStrike" cap="none" normalizeH="0" baseline="0" dirty="0" smtClean="0">
              <a:ln>
                <a:noFill/>
              </a:ln>
              <a:effectLst>
                <a:outerShdw blurRad="38100" dist="38100" dir="2700000" algn="tl">
                  <a:srgbClr val="000000">
                    <a:alpha val="43137"/>
                  </a:srgbClr>
                </a:outerShdw>
              </a:effectLst>
              <a:latin typeface="Arial Black" panose="020B0A04020102020204" pitchFamily="34"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i="0" strike="noStrike" cap="none" normalizeH="0" baseline="0" dirty="0" smtClean="0">
                <a:ln>
                  <a:noFill/>
                </a:ln>
                <a:latin typeface="Arial Black" pitchFamily="34" charset="0"/>
                <a:ea typeface="Times New Roman" pitchFamily="18" charset="0"/>
                <a:cs typeface="Arial" pitchFamily="34" charset="0"/>
              </a:rPr>
              <a:t>The composition of the Board of Trustees in 2021/2022 was as follows: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effectLst>
                <a:outerShdw blurRad="38100" dist="38100" dir="2700000" algn="tl">
                  <a:srgbClr val="000000">
                    <a:alpha val="43137"/>
                  </a:srgbClr>
                </a:outerShdw>
              </a:effectLst>
              <a:latin typeface="Arial Black" panose="020B0A04020102020204" pitchFamily="34" charset="0"/>
              <a:ea typeface="Times New Roman" pitchFamily="18" charset="0"/>
              <a:cs typeface="Times New Roman" pitchFamily="18" charset="0"/>
            </a:endParaRP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cs typeface="Arial" panose="020B0604020202020204" pitchFamily="34" charset="0"/>
              </a:rPr>
              <a:t>Prof. George Gitau	</a:t>
            </a:r>
            <a:r>
              <a:rPr lang="en-US" sz="1600" b="1" dirty="0" smtClean="0">
                <a:latin typeface="Arial Black" panose="020B0A04020102020204" pitchFamily="34" charset="0"/>
                <a:ea typeface="Times New Roman" pitchFamily="18" charset="0"/>
                <a:cs typeface="Arial" panose="020B0604020202020204" pitchFamily="34" charset="0"/>
              </a:rPr>
              <a:t>- Chairman &amp; Trustee Rep. Academic Staff</a:t>
            </a: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Prof</a:t>
            </a:r>
            <a:r>
              <a:rPr kumimoji="0" lang="en-US" sz="1600" b="1" u="none" strike="noStrike" cap="none" normalizeH="0" baseline="0" dirty="0" smtClean="0">
                <a:ln>
                  <a:noFill/>
                </a:ln>
                <a:latin typeface="Arial Black" panose="020B0A04020102020204" pitchFamily="34" charset="0"/>
                <a:ea typeface="Times New Roman" pitchFamily="18" charset="0"/>
                <a:cs typeface="Arial" panose="020B0604020202020204" pitchFamily="34" charset="0"/>
              </a:rPr>
              <a:t>. Stephen Kiama </a:t>
            </a:r>
            <a:r>
              <a:rPr lang="en-US" sz="1600" b="1" dirty="0">
                <a:latin typeface="Arial Black" panose="020B0A04020102020204" pitchFamily="34" charset="0"/>
                <a:ea typeface="Times New Roman" pitchFamily="18" charset="0"/>
                <a:cs typeface="Arial" panose="020B0604020202020204" pitchFamily="34" charset="0"/>
              </a:rPr>
              <a:t>	</a:t>
            </a:r>
            <a:r>
              <a:rPr lang="en-US" sz="1600" b="1" dirty="0" smtClean="0">
                <a:latin typeface="Arial Black" panose="020B0A04020102020204" pitchFamily="34" charset="0"/>
                <a:ea typeface="Times New Roman" pitchFamily="18" charset="0"/>
                <a:cs typeface="Arial" panose="020B0604020202020204" pitchFamily="34" charset="0"/>
              </a:rPr>
              <a:t>- Trustee Rep</a:t>
            </a:r>
            <a:r>
              <a:rPr kumimoji="0" lang="en-US" sz="1600" b="1" u="none" strike="noStrike" cap="none" normalizeH="0" baseline="0" dirty="0" smtClean="0">
                <a:ln>
                  <a:noFill/>
                </a:ln>
                <a:latin typeface="Arial Black" panose="020B0A04020102020204" pitchFamily="34" charset="0"/>
                <a:ea typeface="Times New Roman" pitchFamily="18" charset="0"/>
                <a:cs typeface="Arial" panose="020B0604020202020204" pitchFamily="34" charset="0"/>
              </a:rPr>
              <a:t>. the UoN Council </a:t>
            </a: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Ms</a:t>
            </a:r>
            <a:r>
              <a:rPr kumimoji="0" lang="en-US" sz="1600" b="1" u="none" strike="noStrike" cap="none" normalizeH="0" baseline="0" dirty="0" smtClean="0">
                <a:ln>
                  <a:noFill/>
                </a:ln>
                <a:latin typeface="Arial Black" panose="020B0A04020102020204" pitchFamily="34" charset="0"/>
                <a:ea typeface="Times New Roman" pitchFamily="18" charset="0"/>
                <a:cs typeface="Arial" panose="020B0604020202020204" pitchFamily="34" charset="0"/>
              </a:rPr>
              <a:t>. Hannah Mukua</a:t>
            </a:r>
            <a:r>
              <a:rPr lang="en-US" sz="1600" b="1" dirty="0" smtClean="0">
                <a:latin typeface="Arial Black" panose="020B0A04020102020204" pitchFamily="34" charset="0"/>
                <a:ea typeface="Times New Roman" pitchFamily="18" charset="0"/>
                <a:cs typeface="Arial" panose="020B0604020202020204" pitchFamily="34" charset="0"/>
              </a:rPr>
              <a:t>	</a:t>
            </a:r>
            <a:r>
              <a:rPr kumimoji="0" lang="en-US" sz="1600" b="1" u="none" strike="noStrike" cap="none" normalizeH="0" baseline="0" dirty="0" smtClean="0">
                <a:ln>
                  <a:noFill/>
                </a:ln>
                <a:latin typeface="Arial Black" panose="020B0A04020102020204" pitchFamily="34" charset="0"/>
                <a:ea typeface="Times New Roman" pitchFamily="18" charset="0"/>
                <a:cs typeface="Arial" panose="020B0604020202020204" pitchFamily="34" charset="0"/>
              </a:rPr>
              <a:t>- Trustee Rep. Non- Academic Staff </a:t>
            </a:r>
            <a:endParaRPr kumimoji="0" lang="en-US" sz="1600" b="1" u="none" strike="noStrike" cap="none" normalizeH="0" baseline="0" dirty="0" smtClean="0">
              <a:ln>
                <a:noFill/>
              </a:ln>
              <a:solidFill>
                <a:srgbClr val="FF0000"/>
              </a:solidFill>
              <a:latin typeface="Arial Black" panose="020B0A04020102020204" pitchFamily="34" charset="0"/>
              <a:ea typeface="Times New Roman" pitchFamily="18" charset="0"/>
              <a:cs typeface="Arial" panose="020B0604020202020204" pitchFamily="34" charset="0"/>
            </a:endParaRP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Mr. Meshack Juma        	- Trustee Rep</a:t>
            </a:r>
            <a:r>
              <a:rPr lang="en-US" sz="1600" b="1" dirty="0">
                <a:latin typeface="Arial Black" panose="020B0A04020102020204" pitchFamily="34" charset="0"/>
                <a:ea typeface="Times New Roman" pitchFamily="18" charset="0"/>
                <a:cs typeface="Arial" panose="020B0604020202020204" pitchFamily="34" charset="0"/>
              </a:rPr>
              <a:t>. Non- </a:t>
            </a:r>
            <a:r>
              <a:rPr lang="en-US" sz="1600" b="1" dirty="0" smtClean="0">
                <a:latin typeface="Arial Black" panose="020B0A04020102020204" pitchFamily="34" charset="0"/>
                <a:ea typeface="Times New Roman" pitchFamily="18" charset="0"/>
                <a:cs typeface="Arial" panose="020B0604020202020204" pitchFamily="34" charset="0"/>
              </a:rPr>
              <a:t>Academic Staff </a:t>
            </a: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Dr. Caren Angima		- Trustee Rep. Academic Staff </a:t>
            </a:r>
            <a:r>
              <a:rPr lang="en-US" sz="1600" b="1" dirty="0" smtClean="0">
                <a:solidFill>
                  <a:srgbClr val="FF0000"/>
                </a:solidFill>
                <a:latin typeface="Arial Black" panose="020B0A04020102020204" pitchFamily="34" charset="0"/>
                <a:ea typeface="Times New Roman" pitchFamily="18" charset="0"/>
                <a:cs typeface="Arial" panose="020B0604020202020204" pitchFamily="34" charset="0"/>
              </a:rPr>
              <a:t>(elected in   </a:t>
            </a:r>
          </a:p>
          <a:p>
            <a:pPr lvl="1" eaLnBrk="0" fontAlgn="base" hangingPunct="0">
              <a:spcBef>
                <a:spcPct val="0"/>
              </a:spcBef>
              <a:spcAft>
                <a:spcPct val="0"/>
              </a:spcAft>
            </a:pPr>
            <a:r>
              <a:rPr lang="en-US" sz="1600" b="1" dirty="0">
                <a:solidFill>
                  <a:srgbClr val="FF0000"/>
                </a:solidFill>
                <a:latin typeface="Arial Black" panose="020B0A04020102020204" pitchFamily="34" charset="0"/>
                <a:ea typeface="Times New Roman" pitchFamily="18" charset="0"/>
                <a:cs typeface="Arial" panose="020B0604020202020204" pitchFamily="34" charset="0"/>
              </a:rPr>
              <a:t> </a:t>
            </a:r>
            <a:r>
              <a:rPr lang="en-US" sz="1600" b="1" dirty="0" smtClean="0">
                <a:solidFill>
                  <a:srgbClr val="FF0000"/>
                </a:solidFill>
                <a:latin typeface="Arial Black" panose="020B0A04020102020204" pitchFamily="34" charset="0"/>
                <a:ea typeface="Times New Roman" pitchFamily="18" charset="0"/>
                <a:cs typeface="Arial" panose="020B0604020202020204" pitchFamily="34" charset="0"/>
              </a:rPr>
              <a:t>                                                May 2022)</a:t>
            </a:r>
          </a:p>
          <a:p>
            <a:pPr eaLnBrk="0" fontAlgn="base" hangingPunct="0">
              <a:spcBef>
                <a:spcPct val="0"/>
              </a:spcBef>
              <a:spcAft>
                <a:spcPct val="0"/>
              </a:spcAft>
            </a:pPr>
            <a:endParaRPr lang="en-US" dirty="0" smtClean="0">
              <a:solidFill>
                <a:srgbClr val="FF0000"/>
              </a:solidFill>
              <a:latin typeface="Arial Black" panose="020B0A04020102020204" pitchFamily="34" charset="0"/>
              <a:ea typeface="Times New Roman" pitchFamily="18" charset="0"/>
              <a:cs typeface="Arial" panose="020B0604020202020204" pitchFamily="34" charset="0"/>
            </a:endParaRPr>
          </a:p>
          <a:p>
            <a:pPr algn="just" eaLnBrk="0" fontAlgn="base" hangingPunct="0">
              <a:spcBef>
                <a:spcPct val="0"/>
              </a:spcBef>
              <a:spcAft>
                <a:spcPct val="0"/>
              </a:spcAft>
            </a:pPr>
            <a:r>
              <a:rPr lang="en-US" dirty="0" smtClean="0">
                <a:solidFill>
                  <a:srgbClr val="0000FF"/>
                </a:solidFill>
                <a:latin typeface="Arial Black" panose="020B0A04020102020204" pitchFamily="34" charset="0"/>
                <a:ea typeface="Times New Roman" pitchFamily="18" charset="0"/>
                <a:cs typeface="Arial" panose="020B0604020202020204" pitchFamily="34" charset="0"/>
              </a:rPr>
              <a:t>Prof. Gitau was elected by Trustees as the Chairman, Board of Trustees on 10</a:t>
            </a:r>
            <a:r>
              <a:rPr lang="en-US" baseline="30000" dirty="0" smtClean="0">
                <a:solidFill>
                  <a:srgbClr val="0000FF"/>
                </a:solidFill>
                <a:latin typeface="Arial Black" panose="020B0A04020102020204" pitchFamily="34" charset="0"/>
                <a:ea typeface="Times New Roman" pitchFamily="18" charset="0"/>
                <a:cs typeface="Arial" panose="020B0604020202020204" pitchFamily="34" charset="0"/>
              </a:rPr>
              <a:t>th</a:t>
            </a:r>
            <a:r>
              <a:rPr lang="en-US" dirty="0" smtClean="0">
                <a:solidFill>
                  <a:srgbClr val="0000FF"/>
                </a:solidFill>
                <a:latin typeface="Arial Black" panose="020B0A04020102020204" pitchFamily="34" charset="0"/>
                <a:ea typeface="Times New Roman" pitchFamily="18" charset="0"/>
                <a:cs typeface="Arial" panose="020B0604020202020204" pitchFamily="34" charset="0"/>
              </a:rPr>
              <a:t> May 2022 after the end of term for Prof. Stephen Luketero.</a:t>
            </a:r>
          </a:p>
          <a:p>
            <a:pPr eaLnBrk="0" fontAlgn="base" hangingPunct="0">
              <a:spcBef>
                <a:spcPct val="0"/>
              </a:spcBef>
              <a:spcAft>
                <a:spcPct val="0"/>
              </a:spcAft>
            </a:pPr>
            <a:endParaRPr lang="en-US" dirty="0">
              <a:solidFill>
                <a:srgbClr val="FF0000"/>
              </a:solidFill>
              <a:latin typeface="Arial Black" panose="020B0A04020102020204" pitchFamily="34" charset="0"/>
              <a:ea typeface="Times New Roman" pitchFamily="18" charset="0"/>
              <a:cs typeface="Arial" panose="020B0604020202020204" pitchFamily="34" charset="0"/>
            </a:endParaRPr>
          </a:p>
          <a:p>
            <a:pPr eaLnBrk="0" fontAlgn="base" hangingPunct="0">
              <a:spcBef>
                <a:spcPct val="0"/>
              </a:spcBef>
              <a:spcAft>
                <a:spcPct val="0"/>
              </a:spcAft>
            </a:pPr>
            <a:r>
              <a:rPr lang="en-US" b="1" dirty="0" smtClean="0">
                <a:solidFill>
                  <a:srgbClr val="FF0000"/>
                </a:solidFill>
                <a:latin typeface="Arial Black" panose="020B0A04020102020204" pitchFamily="34" charset="0"/>
                <a:ea typeface="Times New Roman" pitchFamily="18" charset="0"/>
                <a:cs typeface="Arial" panose="020B0604020202020204" pitchFamily="34" charset="0"/>
              </a:rPr>
              <a:t>The </a:t>
            </a:r>
            <a:r>
              <a:rPr lang="en-US" b="1" dirty="0">
                <a:solidFill>
                  <a:srgbClr val="FF0000"/>
                </a:solidFill>
                <a:latin typeface="Arial Black" panose="020B0A04020102020204" pitchFamily="34" charset="0"/>
                <a:ea typeface="Times New Roman" pitchFamily="18" charset="0"/>
                <a:cs typeface="Arial" panose="020B0604020202020204" pitchFamily="34" charset="0"/>
              </a:rPr>
              <a:t>Sponsor in September </a:t>
            </a:r>
            <a:r>
              <a:rPr lang="en-US" b="1" dirty="0" smtClean="0">
                <a:solidFill>
                  <a:srgbClr val="FF0000"/>
                </a:solidFill>
                <a:latin typeface="Arial Black" panose="020B0A04020102020204" pitchFamily="34" charset="0"/>
                <a:ea typeface="Times New Roman" pitchFamily="18" charset="0"/>
                <a:cs typeface="Arial" panose="020B0604020202020204" pitchFamily="34" charset="0"/>
              </a:rPr>
              <a:t>2022 nominated the following Council members to be Trustees :-</a:t>
            </a: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Cs  Abdi M. Hassan, OGW</a:t>
            </a: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Hon. CPA Flora Maghanga–Mtuweta</a:t>
            </a:r>
            <a:endParaRPr lang="en-US" sz="1600" b="1" dirty="0">
              <a:latin typeface="Arial Black" panose="020B0A04020102020204" pitchFamily="34" charset="0"/>
              <a:ea typeface="Times New Roman" pitchFamily="18" charset="0"/>
              <a:cs typeface="Arial" panose="020B0604020202020204" pitchFamily="34" charset="0"/>
            </a:endParaRPr>
          </a:p>
          <a:p>
            <a:pPr marL="742950" lvl="1" indent="-285750" eaLnBrk="0" fontAlgn="base" hangingPunct="0">
              <a:spcBef>
                <a:spcPct val="0"/>
              </a:spcBef>
              <a:spcAft>
                <a:spcPct val="0"/>
              </a:spcAft>
              <a:buFont typeface="Arial" panose="020B0604020202020204" pitchFamily="34" charset="0"/>
              <a:buChar char="•"/>
            </a:pPr>
            <a:r>
              <a:rPr lang="en-US" sz="1600" b="1" dirty="0" smtClean="0">
                <a:latin typeface="Arial Black" panose="020B0A04020102020204" pitchFamily="34" charset="0"/>
                <a:ea typeface="Times New Roman" pitchFamily="18" charset="0"/>
                <a:cs typeface="Arial" panose="020B0604020202020204" pitchFamily="34" charset="0"/>
              </a:rPr>
              <a:t>Mrs. Alison Kariuki</a:t>
            </a:r>
          </a:p>
          <a:p>
            <a:pPr marL="0" marR="0" lvl="0" indent="0" algn="just" defTabSz="914400" rtl="0" eaLnBrk="0" fontAlgn="base" latinLnBrk="0" hangingPunct="0">
              <a:lnSpc>
                <a:spcPct val="100000"/>
              </a:lnSpc>
              <a:spcBef>
                <a:spcPct val="0"/>
              </a:spcBef>
              <a:spcAft>
                <a:spcPct val="0"/>
              </a:spcAft>
              <a:buClrTx/>
              <a:buSzTx/>
              <a:tabLst/>
            </a:pPr>
            <a:endParaRPr lang="en-US" sz="2000" dirty="0">
              <a:effectLst>
                <a:outerShdw blurRad="38100" dist="38100" dir="2700000" algn="tl">
                  <a:srgbClr val="000000">
                    <a:alpha val="43137"/>
                  </a:srgbClr>
                </a:outerShdw>
              </a:effectLst>
              <a:latin typeface="Arial" pitchFamily="34" charset="0"/>
              <a:cs typeface="Arial" pitchFamily="34" charset="0"/>
            </a:endParaRPr>
          </a:p>
          <a:p>
            <a:pPr algn="just" eaLnBrk="0" fontAlgn="base" hangingPunct="0">
              <a:spcBef>
                <a:spcPct val="0"/>
              </a:spcBef>
              <a:spcAft>
                <a:spcPct val="0"/>
              </a:spcAft>
            </a:pPr>
            <a:endParaRPr lang="en-US" b="1" dirty="0" smtClean="0">
              <a:effectLst>
                <a:outerShdw blurRad="38100" dist="38100" dir="2700000" algn="tl">
                  <a:srgbClr val="000000">
                    <a:alpha val="43137"/>
                  </a:srgbClr>
                </a:outerShdw>
              </a:effectLst>
              <a:latin typeface="Arial Black" panose="020B0A04020102020204" pitchFamily="34" charset="0"/>
              <a:cs typeface="Arial"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6400800"/>
          </a:xfrm>
          <a:ln>
            <a:solidFill>
              <a:schemeClr val="tx1"/>
            </a:solidFill>
          </a:ln>
        </p:spPr>
        <p:txBody>
          <a:bodyPr>
            <a:normAutofit lnSpcReduction="10000"/>
          </a:bodyPr>
          <a:lstStyle/>
          <a:p>
            <a:pPr marL="0" indent="0" algn="just">
              <a:buNone/>
            </a:pPr>
            <a:r>
              <a:rPr lang="en-US" sz="2500" dirty="0" smtClean="0">
                <a:solidFill>
                  <a:srgbClr val="FF0000"/>
                </a:solidFill>
                <a:latin typeface="Arial Black" panose="020B0A04020102020204" pitchFamily="34" charset="0"/>
              </a:rPr>
              <a:t>Election of member representative Trustee</a:t>
            </a:r>
          </a:p>
          <a:p>
            <a:pPr marL="0" indent="0" algn="just">
              <a:buNone/>
            </a:pPr>
            <a:endParaRPr lang="en-US" sz="1200" b="1" dirty="0" smtClean="0">
              <a:latin typeface="Arial Black" panose="020B0A04020102020204" pitchFamily="34" charset="0"/>
            </a:endParaRPr>
          </a:p>
          <a:p>
            <a:pPr marL="0" indent="0" algn="just">
              <a:buNone/>
            </a:pPr>
            <a:r>
              <a:rPr lang="en-US" sz="2000" b="1" dirty="0" smtClean="0">
                <a:latin typeface="Arial Black" panose="020B0A04020102020204" pitchFamily="34" charset="0"/>
              </a:rPr>
              <a:t>The Second Term for Prof. S. W. Luketero who was the Chairman of the Board, and also the academic member representative trustee ended in May 2022. Online elections to replace him were held and Dr. Caren Angima was elected to represent the academic staff for a term of three years.</a:t>
            </a:r>
          </a:p>
          <a:p>
            <a:pPr marL="0" indent="0" algn="just">
              <a:buNone/>
            </a:pPr>
            <a:endParaRPr lang="en-US" sz="1200" b="1" dirty="0" smtClean="0">
              <a:latin typeface="Arial Black" panose="020B0A04020102020204" pitchFamily="34" charset="0"/>
            </a:endParaRPr>
          </a:p>
          <a:p>
            <a:pPr marL="0" indent="0" algn="just">
              <a:buNone/>
            </a:pPr>
            <a:r>
              <a:rPr lang="en-US" sz="2200" dirty="0" smtClean="0">
                <a:solidFill>
                  <a:srgbClr val="FF0000"/>
                </a:solidFill>
                <a:latin typeface="Arial Black" panose="020B0A04020102020204" pitchFamily="34" charset="0"/>
              </a:rPr>
              <a:t>End of Term for Council Nominated Trustees</a:t>
            </a:r>
            <a:endParaRPr lang="en-US" sz="2200" dirty="0">
              <a:solidFill>
                <a:srgbClr val="FF0000"/>
              </a:solidFill>
              <a:latin typeface="Arial Black" panose="020B0A04020102020204" pitchFamily="34" charset="0"/>
            </a:endParaRPr>
          </a:p>
          <a:p>
            <a:pPr marL="0" indent="0" algn="just">
              <a:buNone/>
            </a:pPr>
            <a:endParaRPr lang="en-US" sz="1200" b="1" dirty="0">
              <a:latin typeface="Arial Black" panose="020B0A04020102020204" pitchFamily="34" charset="0"/>
            </a:endParaRPr>
          </a:p>
          <a:p>
            <a:pPr marL="0" indent="0" algn="just">
              <a:buNone/>
            </a:pPr>
            <a:r>
              <a:rPr lang="en-US" sz="2000" b="1" dirty="0" smtClean="0">
                <a:latin typeface="Arial Black" panose="020B0A04020102020204" pitchFamily="34" charset="0"/>
              </a:rPr>
              <a:t>The term for CS. Abdi M. Hassan and Hon. CPA Flora Maghanga-Mtuweta ended in September 2021 after their term as Council members came to an end. Eng. Kariuki Muchemi resigned as a Trustees in February 2022 as he was going for an elective post.</a:t>
            </a:r>
          </a:p>
          <a:p>
            <a:pPr marL="0" indent="0" algn="just">
              <a:buNone/>
            </a:pPr>
            <a:endParaRPr lang="en-US" sz="1200" b="1" dirty="0" smtClean="0">
              <a:latin typeface="Arial Black" panose="020B0A04020102020204" pitchFamily="34" charset="0"/>
            </a:endParaRPr>
          </a:p>
          <a:p>
            <a:pPr marL="0" indent="0" algn="just">
              <a:buNone/>
            </a:pPr>
            <a:r>
              <a:rPr lang="en-US" sz="2000" b="1" dirty="0">
                <a:latin typeface="Arial Black" panose="020B0A04020102020204" pitchFamily="34" charset="0"/>
              </a:rPr>
              <a:t>CS. Abdi M. Hassan and </a:t>
            </a:r>
            <a:r>
              <a:rPr lang="en-US" sz="2000" b="1" dirty="0" smtClean="0">
                <a:latin typeface="Arial Black" panose="020B0A04020102020204" pitchFamily="34" charset="0"/>
              </a:rPr>
              <a:t>Hon. CPA </a:t>
            </a:r>
            <a:r>
              <a:rPr lang="en-US" sz="2000" b="1" dirty="0">
                <a:latin typeface="Arial Black" panose="020B0A04020102020204" pitchFamily="34" charset="0"/>
              </a:rPr>
              <a:t>Flora </a:t>
            </a:r>
            <a:r>
              <a:rPr lang="en-US" sz="2000" b="1" dirty="0" smtClean="0">
                <a:latin typeface="Arial Black" panose="020B0A04020102020204" pitchFamily="34" charset="0"/>
              </a:rPr>
              <a:t>Maghanga-Mtuweta were reappointed as Council members in September 2022 and were subsequently nominated as Sponsor representatives into the Board together with Ms. Alison Kariuki. They will serve for a term of three years.</a:t>
            </a:r>
          </a:p>
          <a:p>
            <a:pPr marL="0" indent="0" algn="just">
              <a:buNone/>
            </a:pPr>
            <a:endParaRPr lang="en-US" sz="2000" b="1" dirty="0" smtClean="0">
              <a:latin typeface="Arial Black" panose="020B0A04020102020204" pitchFamily="34" charset="0"/>
            </a:endParaRPr>
          </a:p>
          <a:p>
            <a:pPr marL="0" indent="0" algn="just">
              <a:buNone/>
            </a:pPr>
            <a:endParaRPr lang="en-US" sz="2000" b="1" dirty="0" smtClean="0">
              <a:latin typeface="Arial Black" panose="020B0A04020102020204" pitchFamily="34" charset="0"/>
            </a:endParaRPr>
          </a:p>
          <a:p>
            <a:pPr marL="0" indent="0" algn="just">
              <a:buNone/>
            </a:pPr>
            <a:endParaRPr lang="en-US" sz="2000" b="1" dirty="0">
              <a:latin typeface="Arial Black" panose="020B0A04020102020204"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6</a:t>
            </a:fld>
            <a:endParaRPr lang="en-US" dirty="0"/>
          </a:p>
        </p:txBody>
      </p:sp>
    </p:spTree>
    <p:extLst>
      <p:ext uri="{BB962C8B-B14F-4D97-AF65-F5344CB8AC3E}">
        <p14:creationId xmlns:p14="http://schemas.microsoft.com/office/powerpoint/2010/main" val="31817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228600" y="457200"/>
            <a:ext cx="8701118" cy="3585597"/>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sz="2800" b="1" i="0" strike="noStrike" cap="none" normalizeH="0" baseline="0" dirty="0" smtClean="0">
                <a:ln>
                  <a:noFill/>
                </a:ln>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Times New Roman" pitchFamily="18" charset="0"/>
              </a:rPr>
              <a:t>The Pension Scheme Secretariat</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sz="11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The Secretariat has continued supporting the Board in discharging their duties and responsibilities and also </a:t>
            </a:r>
            <a:r>
              <a:rPr kumimoji="0" lang="en-US" sz="2000" b="1" i="0" u="none" strike="noStrike" cap="none" normalizeH="0" baseline="0" dirty="0" smtClean="0">
                <a:ln>
                  <a:noFill/>
                </a:ln>
                <a:effectLst/>
                <a:latin typeface="Arial Black" pitchFamily="34" charset="0"/>
                <a:ea typeface="Times New Roman" pitchFamily="18" charset="0"/>
                <a:cs typeface="Times New Roman" pitchFamily="18" charset="0"/>
              </a:rPr>
              <a:t>continued s</a:t>
            </a:r>
            <a:r>
              <a:rPr kumimoji="0" lang="en-US" sz="2000" b="1"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erving the members efficiently and effectively. The current members of the Secretariat are as follows: -</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sz="20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Mrs. T. Kathae-Alyela</a:t>
            </a:r>
            <a:r>
              <a:rPr lang="en-US" sz="2000" dirty="0" smtClean="0">
                <a:solidFill>
                  <a:srgbClr val="FF0000"/>
                </a:solidFill>
                <a:latin typeface="Arial Black" pitchFamily="34" charset="0"/>
                <a:ea typeface="Times New Roman" pitchFamily="18" charset="0"/>
              </a:rPr>
              <a:t> </a:t>
            </a: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 Scheme Administrator </a:t>
            </a:r>
            <a:endParaRPr kumimoji="0" lang="en-US" sz="2000" b="0" u="none" strike="noStrike" cap="none" normalizeH="0" baseline="0" dirty="0" smtClean="0">
              <a:ln>
                <a:noFill/>
              </a:ln>
              <a:solidFill>
                <a:srgbClr val="FF0000"/>
              </a:solidFill>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Mr. C. O. Otage 	</a:t>
            </a:r>
            <a:r>
              <a:rPr lang="en-US" sz="2000" dirty="0" smtClean="0">
                <a:solidFill>
                  <a:srgbClr val="FF0000"/>
                </a:solidFill>
                <a:latin typeface="Arial Black" pitchFamily="34" charset="0"/>
                <a:ea typeface="Times New Roman" pitchFamily="18" charset="0"/>
              </a:rPr>
              <a:t>     </a:t>
            </a: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 Scheme Officer </a:t>
            </a:r>
            <a:endParaRPr kumimoji="0" lang="en-US" sz="2000" b="0" u="none" strike="noStrike" cap="none" normalizeH="0" baseline="0" dirty="0" smtClean="0">
              <a:ln>
                <a:noFill/>
              </a:ln>
              <a:solidFill>
                <a:srgbClr val="FF0000"/>
              </a:solidFill>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Mr. J. K. Kariuki 	     – Scheme Accountant </a:t>
            </a:r>
            <a:endParaRPr kumimoji="0" lang="en-US" sz="2000" b="0" u="none" strike="noStrike" cap="none" normalizeH="0" baseline="0" dirty="0" smtClean="0">
              <a:ln>
                <a:noFill/>
              </a:ln>
              <a:solidFill>
                <a:srgbClr val="FF0000"/>
              </a:solidFill>
              <a:effectLst/>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000" b="0" u="none" strike="noStrike" cap="none" normalizeH="0" baseline="0" dirty="0" smtClean="0">
                <a:ln>
                  <a:noFill/>
                </a:ln>
                <a:solidFill>
                  <a:srgbClr val="FF0000"/>
                </a:solidFill>
                <a:effectLst/>
                <a:latin typeface="Arial Black" pitchFamily="34" charset="0"/>
                <a:ea typeface="Times New Roman" pitchFamily="18" charset="0"/>
              </a:rPr>
              <a:t>Mrs. F. Munyao  	     – </a:t>
            </a:r>
            <a:r>
              <a:rPr kumimoji="0" lang="en-US" b="0" u="none" strike="noStrike" cap="none" normalizeH="0" baseline="0" dirty="0" smtClean="0">
                <a:ln>
                  <a:noFill/>
                </a:ln>
                <a:solidFill>
                  <a:srgbClr val="FF0000"/>
                </a:solidFill>
                <a:effectLst/>
                <a:latin typeface="Arial Black" pitchFamily="34" charset="0"/>
                <a:ea typeface="Times New Roman" pitchFamily="18" charset="0"/>
              </a:rPr>
              <a:t>Office Administrative Assistant / Driver</a:t>
            </a:r>
            <a:endParaRPr kumimoji="0" lang="en-US" b="0" u="none" strike="noStrike" cap="none" normalizeH="0" baseline="0" dirty="0" smtClean="0">
              <a:ln>
                <a:noFill/>
              </a:ln>
              <a:solidFill>
                <a:srgbClr val="FF0000"/>
              </a:solidFill>
              <a:effectLst/>
              <a:latin typeface="Arial Black"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76200" y="189228"/>
            <a:ext cx="8839200" cy="6663363"/>
          </a:xfrm>
          <a:prstGeom prst="rect">
            <a:avLst/>
          </a:prstGeom>
          <a:noFill/>
          <a:ln w="9525">
            <a:solidFill>
              <a:schemeClr val="tx1"/>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342063" algn="l"/>
              </a:tabLst>
            </a:pPr>
            <a:r>
              <a:rPr kumimoji="0" lang="en-US" sz="2800" b="1" i="0" u="none" strike="noStrike" cap="none" normalizeH="0" baseline="0" dirty="0" smtClean="0">
                <a:ln>
                  <a:noFill/>
                </a:ln>
                <a:solidFill>
                  <a:srgbClr val="FF0000"/>
                </a:solidFill>
                <a:effectLst>
                  <a:outerShdw blurRad="38100" dist="38100" dir="2700000" algn="tl">
                    <a:srgbClr val="000000">
                      <a:alpha val="43137"/>
                    </a:srgbClr>
                  </a:outerShdw>
                </a:effectLst>
                <a:latin typeface="Berlin Sans FB" pitchFamily="34" charset="0"/>
                <a:ea typeface="Times New Roman" pitchFamily="18" charset="0"/>
              </a:rPr>
              <a:t>Scheme Asset Value and Investments</a:t>
            </a:r>
          </a:p>
          <a:p>
            <a:pPr algn="just" fontAlgn="base">
              <a:spcBef>
                <a:spcPct val="0"/>
              </a:spcBef>
              <a:spcAft>
                <a:spcPct val="0"/>
              </a:spcAft>
              <a:tabLst>
                <a:tab pos="6342063" algn="l"/>
              </a:tabLst>
            </a:pPr>
            <a:r>
              <a:rPr lang="en-US" sz="1900" dirty="0">
                <a:latin typeface="Arial Black" pitchFamily="34" charset="0"/>
                <a:ea typeface="Times New Roman" pitchFamily="18" charset="0"/>
                <a:cs typeface="Arial" pitchFamily="34" charset="0"/>
              </a:rPr>
              <a:t>Fund Managers are engaged </a:t>
            </a:r>
            <a:r>
              <a:rPr lang="en-US" sz="1900" dirty="0" smtClean="0">
                <a:latin typeface="Arial Black" pitchFamily="34" charset="0"/>
                <a:ea typeface="Times New Roman" pitchFamily="18" charset="0"/>
                <a:cs typeface="Arial" pitchFamily="34" charset="0"/>
              </a:rPr>
              <a:t>by </a:t>
            </a:r>
            <a:r>
              <a:rPr lang="en-US" sz="1900" dirty="0">
                <a:latin typeface="Arial Black" pitchFamily="34" charset="0"/>
                <a:ea typeface="Times New Roman" pitchFamily="18" charset="0"/>
                <a:cs typeface="Arial" pitchFamily="34" charset="0"/>
              </a:rPr>
              <a:t>the Trustees </a:t>
            </a:r>
            <a:r>
              <a:rPr lang="en-US" sz="1900" dirty="0" smtClean="0">
                <a:latin typeface="Arial Black" pitchFamily="34" charset="0"/>
                <a:ea typeface="Times New Roman" pitchFamily="18" charset="0"/>
                <a:cs typeface="Arial" pitchFamily="34" charset="0"/>
              </a:rPr>
              <a:t>in </a:t>
            </a:r>
            <a:r>
              <a:rPr lang="en-US" sz="1900" dirty="0">
                <a:latin typeface="Arial Black" pitchFamily="34" charset="0"/>
                <a:ea typeface="Times New Roman" pitchFamily="18" charset="0"/>
                <a:cs typeface="Arial" pitchFamily="34" charset="0"/>
              </a:rPr>
              <a:t>compliance to the RBA </a:t>
            </a:r>
            <a:r>
              <a:rPr lang="en-US" sz="1900" dirty="0" smtClean="0">
                <a:latin typeface="Arial Black" pitchFamily="34" charset="0"/>
                <a:ea typeface="Times New Roman" pitchFamily="18" charset="0"/>
                <a:cs typeface="Arial" pitchFamily="34" charset="0"/>
              </a:rPr>
              <a:t>regulations. They </a:t>
            </a:r>
            <a:r>
              <a:rPr lang="en-US" sz="1900" dirty="0">
                <a:latin typeface="Arial Black" pitchFamily="34" charset="0"/>
                <a:ea typeface="Times New Roman" pitchFamily="18" charset="0"/>
                <a:cs typeface="Arial" pitchFamily="34" charset="0"/>
              </a:rPr>
              <a:t>advise the Trustees on how to invest the Scheme funds within the RBA investment guidelines. </a:t>
            </a:r>
          </a:p>
          <a:p>
            <a:pPr marL="0" marR="0" lvl="0" indent="0" algn="just" defTabSz="914400" rtl="0" eaLnBrk="1" fontAlgn="base" latinLnBrk="0" hangingPunct="1">
              <a:lnSpc>
                <a:spcPct val="100000"/>
              </a:lnSpc>
              <a:spcBef>
                <a:spcPct val="0"/>
              </a:spcBef>
              <a:spcAft>
                <a:spcPct val="0"/>
              </a:spcAft>
              <a:buClrTx/>
              <a:buSzTx/>
              <a:buFontTx/>
              <a:buNone/>
              <a:tabLst>
                <a:tab pos="6342063" algn="l"/>
              </a:tabLst>
            </a:pPr>
            <a:endParaRPr kumimoji="0" lang="en-US" sz="1900" i="0" u="none" strike="noStrike" cap="none" normalizeH="0" baseline="0" dirty="0" smtClean="0">
              <a:ln>
                <a:noFill/>
              </a:ln>
              <a:solidFill>
                <a:schemeClr val="tx1"/>
              </a:solidFill>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r>
              <a:rPr kumimoji="0" lang="en-US" sz="1900" i="0" u="none" strike="noStrike" cap="none" normalizeH="0" baseline="0" dirty="0" smtClean="0">
                <a:ln>
                  <a:noFill/>
                </a:ln>
                <a:solidFill>
                  <a:schemeClr val="tx1"/>
                </a:solidFill>
                <a:latin typeface="Arial Black" pitchFamily="34" charset="0"/>
                <a:ea typeface="Times New Roman" pitchFamily="18" charset="0"/>
                <a:cs typeface="Arial" pitchFamily="34" charset="0"/>
              </a:rPr>
              <a:t>The Scheme’s Fund Managers </a:t>
            </a:r>
            <a:r>
              <a:rPr lang="en-US" sz="1900" dirty="0" smtClean="0">
                <a:latin typeface="Arial Black" pitchFamily="34" charset="0"/>
                <a:ea typeface="Times New Roman" pitchFamily="18" charset="0"/>
                <a:cs typeface="Arial" pitchFamily="34" charset="0"/>
              </a:rPr>
              <a:t>were</a:t>
            </a:r>
            <a:r>
              <a:rPr kumimoji="0" lang="en-US" sz="1900" i="0" u="none" strike="noStrike" cap="none" normalizeH="0" baseline="0" dirty="0" smtClean="0">
                <a:ln>
                  <a:noFill/>
                </a:ln>
                <a:solidFill>
                  <a:schemeClr val="tx1"/>
                </a:solidFill>
                <a:latin typeface="Arial Black" pitchFamily="34" charset="0"/>
                <a:ea typeface="Times New Roman" pitchFamily="18" charset="0"/>
                <a:cs typeface="Arial" pitchFamily="34" charset="0"/>
              </a:rPr>
              <a:t> </a:t>
            </a:r>
            <a:r>
              <a:rPr kumimoji="0" lang="en-US" sz="1900" i="0" u="none" strike="noStrike" cap="none" normalizeH="0" baseline="0" dirty="0" smtClean="0">
                <a:ln>
                  <a:noFill/>
                </a:ln>
                <a:solidFill>
                  <a:srgbClr val="FF0000"/>
                </a:solidFill>
                <a:latin typeface="Arial Black" pitchFamily="34" charset="0"/>
                <a:ea typeface="Times New Roman" pitchFamily="18" charset="0"/>
                <a:cs typeface="Arial" pitchFamily="34" charset="0"/>
              </a:rPr>
              <a:t>Old Mutual Investment Group and Genafrica Asset Managers</a:t>
            </a:r>
            <a:r>
              <a:rPr kumimoji="0" lang="en-US" sz="1900" i="0" u="none" strike="noStrike" cap="none" normalizeH="0" baseline="0" dirty="0" smtClean="0">
                <a:ln>
                  <a:noFill/>
                </a:ln>
                <a:solidFill>
                  <a:schemeClr val="tx1"/>
                </a:solidFill>
                <a:latin typeface="Arial Black" pitchFamily="34" charset="0"/>
                <a:ea typeface="Times New Roman" pitchFamily="18" charset="0"/>
                <a:cs typeface="Arial" pitchFamily="34" charset="0"/>
              </a:rPr>
              <a:t>.</a:t>
            </a:r>
            <a:r>
              <a:rPr lang="en-US" sz="1900" dirty="0">
                <a:latin typeface="Arial Black" pitchFamily="34" charset="0"/>
                <a:ea typeface="Times New Roman" pitchFamily="18" charset="0"/>
                <a:cs typeface="Arial" pitchFamily="34" charset="0"/>
              </a:rPr>
              <a:t> </a:t>
            </a:r>
            <a:endParaRPr lang="en-US" sz="1900" dirty="0" smtClean="0">
              <a:latin typeface="Arial Black"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endParaRPr lang="en-US" sz="1900" dirty="0">
              <a:latin typeface="Arial Black"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r>
              <a:rPr kumimoji="0" lang="en-US" sz="1900" i="0" u="none" strike="noStrike" cap="none" normalizeH="0" dirty="0" smtClean="0">
                <a:ln>
                  <a:noFill/>
                </a:ln>
                <a:solidFill>
                  <a:schemeClr val="tx1"/>
                </a:solidFill>
                <a:latin typeface="Arial Black" pitchFamily="34" charset="0"/>
                <a:ea typeface="Times New Roman" pitchFamily="18" charset="0"/>
                <a:cs typeface="Arial" pitchFamily="34" charset="0"/>
              </a:rPr>
              <a:t>The Trustees maintain two fund managers so as to ensure the Scheme gets the best possible return as this creates a healthy competition amongst the fund managers. </a:t>
            </a: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endParaRPr kumimoji="0" lang="en-US" sz="1900" i="0" u="none" strike="noStrike" cap="none" normalizeH="0" baseline="0" dirty="0" smtClean="0">
              <a:ln>
                <a:noFill/>
              </a:ln>
              <a:solidFill>
                <a:schemeClr val="tx1"/>
              </a:solidFill>
              <a:latin typeface="Arial Black"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r>
              <a:rPr kumimoji="0" lang="en-US" sz="1900" i="0" u="none" strike="noStrike" cap="none" normalizeH="0" baseline="0" dirty="0" smtClean="0">
                <a:ln>
                  <a:noFill/>
                </a:ln>
                <a:solidFill>
                  <a:schemeClr val="tx1"/>
                </a:solidFill>
                <a:latin typeface="Arial Black" pitchFamily="34" charset="0"/>
                <a:ea typeface="Times New Roman" pitchFamily="18" charset="0"/>
                <a:cs typeface="Times New Roman" pitchFamily="18" charset="0"/>
              </a:rPr>
              <a:t>I wish to assure members that the Trustees are continually committed to ensuring that the Scheme funds are prudently invested so as to maximize returns for the benefit of members.</a:t>
            </a: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endParaRPr lang="en-US" sz="1900" dirty="0">
              <a:latin typeface="Arial Black"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6342063" algn="l"/>
              </a:tabLst>
            </a:pPr>
            <a:r>
              <a:rPr kumimoji="0" lang="en-US" sz="1900" i="0" u="none" strike="noStrike" cap="none" normalizeH="0" baseline="0" dirty="0" smtClean="0">
                <a:ln>
                  <a:noFill/>
                </a:ln>
                <a:solidFill>
                  <a:schemeClr val="tx1"/>
                </a:solidFill>
                <a:latin typeface="Arial Black" pitchFamily="34" charset="0"/>
                <a:cs typeface="Times New Roman" pitchFamily="18" charset="0"/>
              </a:rPr>
              <a:t>Scheme investments have been done in accordance to the RBA guidelines and the Scheme’s Investment Policy Statement.</a:t>
            </a:r>
            <a:r>
              <a:rPr kumimoji="0" lang="en-US" sz="1900" i="0" u="none" strike="noStrike" cap="none" normalizeH="0" dirty="0" smtClean="0">
                <a:ln>
                  <a:noFill/>
                </a:ln>
                <a:solidFill>
                  <a:schemeClr val="tx1"/>
                </a:solidFill>
                <a:latin typeface="Arial Black" pitchFamily="34" charset="0"/>
                <a:cs typeface="Times New Roman" pitchFamily="18" charset="0"/>
              </a:rPr>
              <a:t> Even as investments are done, the Trustees together with the Fund Managers ensure that there is adequate cash inflows to be used to pay exiting/retiring members on time so that there are no delays.</a:t>
            </a:r>
            <a:endParaRPr kumimoji="0" lang="en-US" sz="1900" i="0" u="none" strike="noStrike" cap="none" normalizeH="0" baseline="0" dirty="0" smtClean="0">
              <a:ln>
                <a:noFill/>
              </a:ln>
              <a:solidFill>
                <a:schemeClr val="tx1"/>
              </a:solidFill>
              <a:latin typeface="Arial Black" pitchFamily="34" charset="0"/>
            </a:endParaRPr>
          </a:p>
        </p:txBody>
      </p:sp>
      <p:sp>
        <p:nvSpPr>
          <p:cNvPr id="2" name="Slide Number Placeholder 1"/>
          <p:cNvSpPr>
            <a:spLocks noGrp="1"/>
          </p:cNvSpPr>
          <p:nvPr>
            <p:ph type="sldNum" sz="quarter" idx="12"/>
          </p:nvPr>
        </p:nvSpPr>
        <p:spPr/>
        <p:txBody>
          <a:bodyPr/>
          <a:lstStyle/>
          <a:p>
            <a:fld id="{980452FC-799B-4390-8AC7-A381815F6348}"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52401"/>
            <a:ext cx="8382000" cy="6063198"/>
          </a:xfrm>
          <a:prstGeom prst="rect">
            <a:avLst/>
          </a:prstGeom>
          <a:ln>
            <a:solidFill>
              <a:schemeClr val="tx1"/>
            </a:solidFill>
          </a:ln>
        </p:spPr>
        <p:txBody>
          <a:bodyPr wrap="square">
            <a:spAutoFit/>
          </a:bodyPr>
          <a:lstStyle/>
          <a:p>
            <a:pPr lvl="0" algn="just" eaLnBrk="0" fontAlgn="base" hangingPunct="0">
              <a:spcBef>
                <a:spcPct val="0"/>
              </a:spcBef>
              <a:spcAft>
                <a:spcPct val="0"/>
              </a:spcAft>
              <a:tabLst>
                <a:tab pos="6342063" algn="l"/>
              </a:tabLst>
            </a:pPr>
            <a:r>
              <a:rPr lang="en-GB" sz="2800" b="1" dirty="0" smtClean="0">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Arial" pitchFamily="34" charset="0"/>
              </a:rPr>
              <a:t>Scheme Fund Value</a:t>
            </a:r>
            <a:endParaRPr lang="en-US" sz="2800" b="1" dirty="0" smtClean="0">
              <a:solidFill>
                <a:srgbClr val="FF0000"/>
              </a:solidFill>
              <a:effectLst>
                <a:outerShdw blurRad="38100" dist="38100" dir="2700000" algn="tl">
                  <a:srgbClr val="000000">
                    <a:alpha val="43137"/>
                  </a:srgbClr>
                </a:outerShdw>
              </a:effectLst>
              <a:latin typeface="Berlin Sans FB"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r>
              <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The Scheme’s fund assets held by the custodian as at </a:t>
            </a:r>
            <a:r>
              <a:rPr lang="en-US" sz="1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30</a:t>
            </a:r>
            <a:r>
              <a:rPr lang="en-US" sz="1600" baseline="300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th</a:t>
            </a:r>
            <a:r>
              <a:rPr lang="en-US" sz="1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June 2022 was KShs. </a:t>
            </a:r>
            <a:r>
              <a:rPr lang="en-US" sz="1600" b="1" dirty="0" smtClean="0">
                <a:solidFill>
                  <a:srgbClr val="FF0000"/>
                </a:solidFill>
                <a:effectLst>
                  <a:outerShdw blurRad="38100" dist="38100" dir="2700000" algn="tl">
                    <a:srgbClr val="000000">
                      <a:alpha val="43137"/>
                    </a:srgbClr>
                  </a:outerShdw>
                </a:effectLst>
                <a:latin typeface="Arial Black" panose="020B0A04020102020204" pitchFamily="34" charset="0"/>
              </a:rPr>
              <a:t>15,918,401,718 </a:t>
            </a:r>
            <a:r>
              <a:rPr lang="en-US" sz="1600" dirty="0" smtClean="0">
                <a:latin typeface="Arial Black" panose="020B0A04020102020204" pitchFamily="34" charset="0"/>
              </a:rPr>
              <a:t>down from KShs.</a:t>
            </a:r>
            <a:r>
              <a:rPr lang="en-US" sz="1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a:t>
            </a:r>
            <a:r>
              <a:rPr lang="en-US" sz="1600" dirty="0" smtClean="0">
                <a:effectLst>
                  <a:outerShdw blurRad="38100" dist="38100" dir="2700000" algn="tl">
                    <a:srgbClr val="000000">
                      <a:alpha val="43137"/>
                    </a:srgbClr>
                  </a:outerShdw>
                </a:effectLst>
                <a:latin typeface="Arial Black" pitchFamily="34" charset="0"/>
              </a:rPr>
              <a:t>17,378,178,046</a:t>
            </a:r>
            <a:r>
              <a:rPr lang="en-US" sz="1600" dirty="0" smtClean="0">
                <a:latin typeface="Arial Black" pitchFamily="34" charset="0"/>
              </a:rPr>
              <a:t> for the </a:t>
            </a:r>
            <a:r>
              <a:rPr lang="en-US" sz="1600" dirty="0" smtClean="0">
                <a:effectLst>
                  <a:outerShdw blurRad="38100" dist="38100" dir="2700000" algn="tl">
                    <a:srgbClr val="000000">
                      <a:alpha val="43137"/>
                    </a:srgbClr>
                  </a:outerShdw>
                </a:effectLst>
                <a:latin typeface="Arial Black" pitchFamily="34" charset="0"/>
              </a:rPr>
              <a:t>previous year ended 30</a:t>
            </a:r>
            <a:r>
              <a:rPr lang="en-US" sz="1600" baseline="30000" dirty="0" smtClean="0">
                <a:effectLst>
                  <a:outerShdw blurRad="38100" dist="38100" dir="2700000" algn="tl">
                    <a:srgbClr val="000000">
                      <a:alpha val="43137"/>
                    </a:srgbClr>
                  </a:outerShdw>
                </a:effectLst>
                <a:latin typeface="Arial Black" pitchFamily="34" charset="0"/>
              </a:rPr>
              <a:t>th</a:t>
            </a:r>
            <a:r>
              <a:rPr lang="en-US" sz="1600" dirty="0" smtClean="0">
                <a:effectLst>
                  <a:outerShdw blurRad="38100" dist="38100" dir="2700000" algn="tl">
                    <a:srgbClr val="000000">
                      <a:alpha val="43137"/>
                    </a:srgbClr>
                  </a:outerShdw>
                </a:effectLst>
                <a:latin typeface="Arial Black" pitchFamily="34" charset="0"/>
              </a:rPr>
              <a:t> June 2021 </a:t>
            </a:r>
            <a:r>
              <a:rPr lang="en-US" sz="1600"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a:t>
            </a:r>
            <a:r>
              <a:rPr lang="en-US" sz="1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unremitted contribution of Kshs. 5,533,486,000 is not included).</a:t>
            </a:r>
            <a:r>
              <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a:t>
            </a: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r>
              <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The reduction of the fund value was  due to negative change in valuation of shares, treasury bonds and offshore investments as at 30.06.2022 as compared to the previous year as reflected below:-</a:t>
            </a: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endPar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a:p>
            <a:pPr lvl="0" algn="just" eaLnBrk="0" fontAlgn="base" hangingPunct="0">
              <a:spcBef>
                <a:spcPct val="0"/>
              </a:spcBef>
              <a:spcAft>
                <a:spcPct val="0"/>
              </a:spcAft>
              <a:tabLst>
                <a:tab pos="6342063" algn="l"/>
              </a:tabLst>
            </a:pPr>
            <a:r>
              <a:rPr lang="en-US" sz="16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The negative change in valuation of the scheme’s investments above affected the rate of return declared to members. </a:t>
            </a:r>
          </a:p>
          <a:p>
            <a:pPr lvl="0" algn="just" eaLnBrk="0" fontAlgn="base" hangingPunct="0">
              <a:spcBef>
                <a:spcPct val="0"/>
              </a:spcBef>
              <a:spcAft>
                <a:spcPct val="0"/>
              </a:spcAft>
              <a:tabLst>
                <a:tab pos="6342063" algn="l"/>
              </a:tabLst>
            </a:pPr>
            <a:endParaRPr lang="en-US" sz="1600" dirty="0">
              <a:effectLst>
                <a:outerShdw blurRad="38100" dist="38100" dir="2700000" algn="tl">
                  <a:srgbClr val="000000">
                    <a:alpha val="43137"/>
                  </a:srgbClr>
                </a:outerShdw>
              </a:effectLst>
              <a:latin typeface="Arial Black" pitchFamily="34" charset="0"/>
              <a:ea typeface="Times New Roman" pitchFamily="18" charset="0"/>
              <a:cs typeface="Arial" pitchFamily="34" charset="0"/>
            </a:endParaRPr>
          </a:p>
        </p:txBody>
      </p:sp>
      <p:sp>
        <p:nvSpPr>
          <p:cNvPr id="3" name="Slide Number Placeholder 2"/>
          <p:cNvSpPr>
            <a:spLocks noGrp="1"/>
          </p:cNvSpPr>
          <p:nvPr>
            <p:ph type="sldNum" sz="quarter" idx="12"/>
          </p:nvPr>
        </p:nvSpPr>
        <p:spPr/>
        <p:txBody>
          <a:bodyPr/>
          <a:lstStyle/>
          <a:p>
            <a:fld id="{980452FC-799B-4390-8AC7-A381815F6348}" type="slidenum">
              <a:rPr lang="en-US" smtClean="0"/>
              <a:pPr/>
              <a:t>9</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40721565"/>
              </p:ext>
            </p:extLst>
          </p:nvPr>
        </p:nvGraphicFramePr>
        <p:xfrm>
          <a:off x="685800" y="2743200"/>
          <a:ext cx="7848599" cy="2301240"/>
        </p:xfrm>
        <a:graphic>
          <a:graphicData uri="http://schemas.openxmlformats.org/drawingml/2006/table">
            <a:tbl>
              <a:tblPr firstRow="1" bandRow="1">
                <a:tableStyleId>{5C22544A-7EE6-4342-B048-85BDC9FD1C3A}</a:tableStyleId>
              </a:tblPr>
              <a:tblGrid>
                <a:gridCol w="2391954"/>
                <a:gridCol w="2541451"/>
                <a:gridCol w="2915194"/>
              </a:tblGrid>
              <a:tr h="381000">
                <a:tc>
                  <a:txBody>
                    <a:bodyPr/>
                    <a:lstStyle/>
                    <a:p>
                      <a:r>
                        <a:rPr lang="en-US" sz="18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Investment class </a:t>
                      </a:r>
                      <a:endParaRPr lang="en-US" dirty="0"/>
                    </a:p>
                  </a:txBody>
                  <a:tcPr/>
                </a:tc>
                <a:tc>
                  <a:txBody>
                    <a:bodyPr/>
                    <a:lstStyle/>
                    <a:p>
                      <a:r>
                        <a:rPr lang="en-US" sz="18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Change in value-Kshs. 2021/2022</a:t>
                      </a:r>
                      <a:endParaRPr lang="en-US" dirty="0"/>
                    </a:p>
                  </a:txBody>
                  <a:tcPr/>
                </a:tc>
                <a:tc>
                  <a:txBody>
                    <a:bodyPr/>
                    <a:lstStyle/>
                    <a:p>
                      <a:r>
                        <a:rPr lang="en-US" sz="1800" dirty="0" smtClean="0">
                          <a:solidFill>
                            <a:srgbClr val="FF0000"/>
                          </a:solidFill>
                          <a:effectLst>
                            <a:outerShdw blurRad="38100" dist="38100" dir="2700000" algn="tl">
                              <a:srgbClr val="000000">
                                <a:alpha val="43137"/>
                              </a:srgbClr>
                            </a:outerShdw>
                          </a:effectLst>
                          <a:latin typeface="Arial Black" pitchFamily="34" charset="0"/>
                          <a:ea typeface="Times New Roman" pitchFamily="18" charset="0"/>
                          <a:cs typeface="Arial" pitchFamily="34" charset="0"/>
                        </a:rPr>
                        <a:t>Change in value-Kshs. 2020/2021 </a:t>
                      </a:r>
                      <a:endParaRPr lang="en-US" dirty="0"/>
                    </a:p>
                  </a:txBody>
                  <a:tcPr/>
                </a:tc>
              </a:tr>
              <a:tr h="381000">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Quoted Equities </a:t>
                      </a:r>
                      <a:endParaRPr lang="en-US" dirty="0"/>
                    </a:p>
                  </a:txBody>
                  <a:tcPr/>
                </a:tc>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(1,064,630,000)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1,078,991,000</a:t>
                      </a:r>
                    </a:p>
                    <a:p>
                      <a:endParaRPr lang="en-US" dirty="0"/>
                    </a:p>
                  </a:txBody>
                  <a:tcPr/>
                </a:tc>
              </a:tr>
              <a:tr h="381000">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Treasury Bonds </a:t>
                      </a:r>
                      <a:endParaRPr lang="en-US" dirty="0"/>
                    </a:p>
                  </a:txBody>
                  <a:tcPr/>
                </a:tc>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a:t>
                      </a:r>
                      <a:r>
                        <a:rPr lang="en-US" sz="1800" baseline="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a:t>
                      </a:r>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(425,605,000)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(39,619,000)</a:t>
                      </a:r>
                    </a:p>
                    <a:p>
                      <a:endParaRPr lang="en-US" dirty="0"/>
                    </a:p>
                  </a:txBody>
                  <a:tcPr/>
                </a:tc>
              </a:tr>
              <a:tr h="381000">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Offshore </a:t>
                      </a:r>
                      <a:endParaRPr lang="en-US" dirty="0"/>
                    </a:p>
                  </a:txBody>
                  <a:tcPr/>
                </a:tc>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(83,334,000)</a:t>
                      </a:r>
                      <a:endParaRPr lang="en-US" dirty="0"/>
                    </a:p>
                  </a:txBody>
                  <a:tcPr/>
                </a:tc>
                <a:tc>
                  <a:txBody>
                    <a:bodyPr/>
                    <a:lstStyle/>
                    <a:p>
                      <a:r>
                        <a:rPr lang="en-US" sz="1800" dirty="0" smtClean="0">
                          <a:effectLst>
                            <a:outerShdw blurRad="38100" dist="38100" dir="2700000" algn="tl">
                              <a:srgbClr val="000000">
                                <a:alpha val="43137"/>
                              </a:srgbClr>
                            </a:outerShdw>
                          </a:effectLst>
                          <a:latin typeface="Arial Black" pitchFamily="34" charset="0"/>
                          <a:ea typeface="Times New Roman" pitchFamily="18" charset="0"/>
                          <a:cs typeface="Arial" pitchFamily="34" charset="0"/>
                        </a:rPr>
                        <a:t>     63,387,000</a:t>
                      </a:r>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2959</TotalTime>
  <Words>2182</Words>
  <Application>Microsoft Office PowerPoint</Application>
  <PresentationFormat>On-screen Show (4:3)</PresentationFormat>
  <Paragraphs>258</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 Black</vt:lpstr>
      <vt:lpstr>Berlin Sans FB</vt:lpstr>
      <vt:lpstr>Book Antiqua</vt:lpstr>
      <vt:lpstr>Calibri</vt:lpstr>
      <vt:lpstr>Times New Roman</vt:lpstr>
      <vt:lpstr>Wingdings</vt:lpstr>
      <vt:lpstr>Office Theme</vt:lpstr>
      <vt:lpstr>      UNIVERSITY OF NAIROBI  PENSION SCHEME 2007   ANNUAL GENERAL MEETING   2ND  DECEMBER 2022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CONTRIBUTIONS versus BENEFITS PAID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NAIROBI PENSION SCHEME 2007</dc:title>
  <dc:creator>user</dc:creator>
  <cp:lastModifiedBy>THERESIA  KATHAE ALYELA</cp:lastModifiedBy>
  <cp:revision>298</cp:revision>
  <cp:lastPrinted>2021-12-10T08:25:33Z</cp:lastPrinted>
  <dcterms:created xsi:type="dcterms:W3CDTF">2012-11-30T08:50:21Z</dcterms:created>
  <dcterms:modified xsi:type="dcterms:W3CDTF">2022-12-01T12:40:15Z</dcterms:modified>
</cp:coreProperties>
</file>